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20" r:id="rId2"/>
    <p:sldMasterId id="2147483732" r:id="rId3"/>
  </p:sldMasterIdLst>
  <p:sldIdLst>
    <p:sldId id="403" r:id="rId4"/>
    <p:sldId id="404" r:id="rId5"/>
    <p:sldId id="407" r:id="rId6"/>
    <p:sldId id="426" r:id="rId7"/>
    <p:sldId id="400" r:id="rId8"/>
    <p:sldId id="428" r:id="rId9"/>
    <p:sldId id="405" r:id="rId10"/>
    <p:sldId id="427" r:id="rId11"/>
    <p:sldId id="385" r:id="rId12"/>
    <p:sldId id="413" r:id="rId13"/>
    <p:sldId id="415" r:id="rId14"/>
    <p:sldId id="412" r:id="rId15"/>
    <p:sldId id="411" r:id="rId16"/>
    <p:sldId id="417" r:id="rId17"/>
    <p:sldId id="419" r:id="rId18"/>
    <p:sldId id="431" r:id="rId19"/>
    <p:sldId id="424" r:id="rId20"/>
    <p:sldId id="429" r:id="rId21"/>
    <p:sldId id="420" r:id="rId22"/>
    <p:sldId id="421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bbo20202@gmail.com" initials="j" lastIdx="1" clrIdx="0">
    <p:extLst>
      <p:ext uri="{19B8F6BF-5375-455C-9EA6-DF929625EA0E}">
        <p15:presenceInfo xmlns:p15="http://schemas.microsoft.com/office/powerpoint/2012/main" userId="eb92e7e73278ee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073"/>
    <a:srgbClr val="D7D0C8"/>
    <a:srgbClr val="F3C6B3"/>
    <a:srgbClr val="FAFAFA"/>
    <a:srgbClr val="FF9999"/>
    <a:srgbClr val="000000"/>
    <a:srgbClr val="01D5FD"/>
    <a:srgbClr val="90C8F9"/>
    <a:srgbClr val="06E2C9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D8173-4905-4268-A3A6-690A766726DA}" v="2" dt="2021-02-19T03:59:14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0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혜인" userId="e470a7c7958ce270" providerId="LiveId" clId="{567D8173-4905-4268-A3A6-690A766726DA}"/>
    <pc:docChg chg="modSld">
      <pc:chgData name="송 혜인" userId="e470a7c7958ce270" providerId="LiveId" clId="{567D8173-4905-4268-A3A6-690A766726DA}" dt="2021-02-19T03:59:14.978" v="7"/>
      <pc:docMkLst>
        <pc:docMk/>
      </pc:docMkLst>
      <pc:sldChg chg="modSp mod">
        <pc:chgData name="송 혜인" userId="e470a7c7958ce270" providerId="LiveId" clId="{567D8173-4905-4268-A3A6-690A766726DA}" dt="2021-02-19T03:47:50.396" v="3"/>
        <pc:sldMkLst>
          <pc:docMk/>
          <pc:sldMk cId="2119636306" sldId="400"/>
        </pc:sldMkLst>
        <pc:spChg chg="mod">
          <ac:chgData name="송 혜인" userId="e470a7c7958ce270" providerId="LiveId" clId="{567D8173-4905-4268-A3A6-690A766726DA}" dt="2021-02-19T03:47:50.396" v="3"/>
          <ac:spMkLst>
            <pc:docMk/>
            <pc:sldMk cId="2119636306" sldId="400"/>
            <ac:spMk id="69" creationId="{00000000-0000-0000-0000-000000000000}"/>
          </ac:spMkLst>
        </pc:spChg>
      </pc:sldChg>
      <pc:sldChg chg="modSp mod">
        <pc:chgData name="송 혜인" userId="e470a7c7958ce270" providerId="LiveId" clId="{567D8173-4905-4268-A3A6-690A766726DA}" dt="2021-02-19T03:59:14.978" v="7"/>
        <pc:sldMkLst>
          <pc:docMk/>
          <pc:sldMk cId="1212474745" sldId="403"/>
        </pc:sldMkLst>
        <pc:spChg chg="mod">
          <ac:chgData name="송 혜인" userId="e470a7c7958ce270" providerId="LiveId" clId="{567D8173-4905-4268-A3A6-690A766726DA}" dt="2021-02-19T03:59:14.978" v="7"/>
          <ac:spMkLst>
            <pc:docMk/>
            <pc:sldMk cId="1212474745" sldId="403"/>
            <ac:spMk id="2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7777777777771117112115555555551111572112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0.55000000000000004</c:v>
                </c:pt>
                <c:pt idx="1">
                  <c:v>0.45</c:v>
                </c:pt>
                <c:pt idx="2">
                  <c:v>0.6</c:v>
                </c:pt>
                <c:pt idx="3">
                  <c:v>0.75</c:v>
                </c:pt>
                <c:pt idx="4">
                  <c:v>0.35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2-2340-A5C2-810E83962F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9508192"/>
        <c:axId val="859508736"/>
      </c:lineChart>
      <c:catAx>
        <c:axId val="859508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59508736"/>
        <c:crosses val="autoZero"/>
        <c:auto val="1"/>
        <c:lblAlgn val="ctr"/>
        <c:lblOffset val="100"/>
        <c:noMultiLvlLbl val="0"/>
      </c:catAx>
      <c:valAx>
        <c:axId val="8595087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9508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52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34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29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7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48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3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10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9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14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26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02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42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28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05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31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23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10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52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9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59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0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2021-02-19-Friday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4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3414876" y="1670049"/>
            <a:ext cx="5505681" cy="1423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>
                <a:solidFill>
                  <a:prstClr val="white"/>
                </a:solidFill>
              </a:rPr>
              <a:t>인터페이스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 개발 프로젝트</a:t>
            </a:r>
            <a:endParaRPr lang="en-US" altLang="ko-KR" sz="32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과정명</a:t>
            </a:r>
            <a:r>
              <a:rPr lang="ko-KR" altLang="en-US" sz="2000" kern="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</a:t>
            </a:r>
            <a:r>
              <a:rPr lang="ko-KR" altLang="en-US" sz="2000" kern="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kern="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융복합</a:t>
            </a:r>
            <a:r>
              <a:rPr lang="ko-KR" altLang="en-US" sz="2000" kern="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kern="0" dirty="0" err="1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프로젝트형</a:t>
            </a:r>
            <a:r>
              <a:rPr lang="ko-KR" altLang="en-US" sz="2000" kern="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000" kern="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AI </a:t>
            </a:r>
            <a:r>
              <a:rPr lang="ko-KR" altLang="en-US" sz="2000" kern="0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서비스 개발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479088" y="3610088"/>
            <a:ext cx="5377256" cy="6477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팀명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Paple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just"/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             팀원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박민정 송혜인 이승호</a:t>
            </a:r>
          </a:p>
        </p:txBody>
      </p:sp>
    </p:spTree>
    <p:extLst>
      <p:ext uri="{BB962C8B-B14F-4D97-AF65-F5344CB8AC3E}">
        <p14:creationId xmlns:p14="http://schemas.microsoft.com/office/powerpoint/2010/main" val="1212474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16721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04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수행결과</a:t>
            </a:r>
            <a:r>
              <a:rPr lang="ko-KR" altLang="en-US" sz="2400" b="1" i="1" dirty="0">
                <a:solidFill>
                  <a:prstClr val="white"/>
                </a:solidFill>
              </a:rPr>
              <a:t>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05638C-9DB9-C84D-82A0-0455BC3B0E20}"/>
              </a:ext>
            </a:extLst>
          </p:cNvPr>
          <p:cNvSpPr/>
          <p:nvPr/>
        </p:nvSpPr>
        <p:spPr>
          <a:xfrm>
            <a:off x="858769" y="2177795"/>
            <a:ext cx="2435125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01</a:t>
            </a:r>
          </a:p>
          <a:p>
            <a:pPr algn="r">
              <a:lnSpc>
                <a:spcPct val="150000"/>
              </a:lnSpc>
            </a:pP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메인 페이지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회원 가입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 찾기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 설정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3C9DA3-4574-4EB4-9C69-FCDEFA20A4DF}"/>
              </a:ext>
            </a:extLst>
          </p:cNvPr>
          <p:cNvSpPr/>
          <p:nvPr/>
        </p:nvSpPr>
        <p:spPr>
          <a:xfrm>
            <a:off x="3630967" y="1047565"/>
            <a:ext cx="7951433" cy="5175682"/>
          </a:xfrm>
          <a:prstGeom prst="rect">
            <a:avLst/>
          </a:prstGeom>
          <a:solidFill>
            <a:srgbClr val="D7D0C8"/>
          </a:solidFill>
          <a:ln>
            <a:solidFill>
              <a:srgbClr val="D7D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CB77C43-F3A4-4BCD-9D82-F94446B6A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85" y="1591506"/>
            <a:ext cx="3276232" cy="18434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D8AD8A-1819-4527-BCEF-2F75B19D55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98" y="1591506"/>
            <a:ext cx="3280834" cy="18374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701A77-E1ED-45FA-BEF3-93BA06B42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85" y="3901888"/>
            <a:ext cx="3315504" cy="1854386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EC79F704-19B8-48C1-A6BE-1051BC540D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98" y="3919628"/>
            <a:ext cx="3245222" cy="181890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17F6A-6822-4EFF-B5FD-60B147E0F56A}"/>
              </a:ext>
            </a:extLst>
          </p:cNvPr>
          <p:cNvSpPr/>
          <p:nvPr/>
        </p:nvSpPr>
        <p:spPr>
          <a:xfrm>
            <a:off x="858769" y="845754"/>
            <a:ext cx="2435125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4-2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스토리보드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23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43354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0E4A2A-E299-4EB6-9985-06B93866EC86}"/>
              </a:ext>
            </a:extLst>
          </p:cNvPr>
          <p:cNvSpPr/>
          <p:nvPr/>
        </p:nvSpPr>
        <p:spPr>
          <a:xfrm>
            <a:off x="3630967" y="1047565"/>
            <a:ext cx="7951433" cy="5175682"/>
          </a:xfrm>
          <a:prstGeom prst="rect">
            <a:avLst/>
          </a:prstGeom>
          <a:solidFill>
            <a:srgbClr val="D7D0C8"/>
          </a:solidFill>
          <a:ln>
            <a:solidFill>
              <a:srgbClr val="D7D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04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수행결과</a:t>
            </a:r>
            <a:r>
              <a:rPr lang="ko-KR" altLang="en-US" sz="2400" b="1" i="1" dirty="0">
                <a:solidFill>
                  <a:prstClr val="white"/>
                </a:solidFill>
              </a:rPr>
              <a:t>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05638C-9DB9-C84D-82A0-0455BC3B0E20}"/>
              </a:ext>
            </a:extLst>
          </p:cNvPr>
          <p:cNvSpPr/>
          <p:nvPr/>
        </p:nvSpPr>
        <p:spPr>
          <a:xfrm>
            <a:off x="858769" y="2177795"/>
            <a:ext cx="2435125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02</a:t>
            </a:r>
          </a:p>
          <a:p>
            <a:pPr algn="r"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메인 페이지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오늘의 질문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게시글 수정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Q&amp;A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서비스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7EBE76-3C9C-4772-8AF6-A0EBFC49AB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55" y="1431380"/>
            <a:ext cx="3444750" cy="193431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5638D9E-ECAD-4F73-A58B-D97FEAD79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54" y="3877955"/>
            <a:ext cx="3479347" cy="193431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9B7F7FB-481B-44A6-AACF-66FB9270BB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7" y="1431379"/>
            <a:ext cx="3457773" cy="193431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CFE41D7-F12F-45CF-86DC-37C11C41D7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76" y="3877955"/>
            <a:ext cx="3464887" cy="19343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47E7AA-9524-4C67-A8C5-156BB1819DB8}"/>
              </a:ext>
            </a:extLst>
          </p:cNvPr>
          <p:cNvSpPr/>
          <p:nvPr/>
        </p:nvSpPr>
        <p:spPr>
          <a:xfrm>
            <a:off x="858769" y="845754"/>
            <a:ext cx="2435125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4-2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스토리보드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269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43354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04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수행결과</a:t>
            </a:r>
            <a:r>
              <a:rPr lang="ko-KR" altLang="en-US" sz="2400" b="1" i="1" dirty="0">
                <a:solidFill>
                  <a:prstClr val="white"/>
                </a:solidFill>
              </a:rPr>
              <a:t>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FE8F3D-2B1C-44EB-943E-35E40CC6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971" y="1355000"/>
            <a:ext cx="9267825" cy="47339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36E74-FC92-42C3-BC80-AB892A1727E6}"/>
              </a:ext>
            </a:extLst>
          </p:cNvPr>
          <p:cNvSpPr/>
          <p:nvPr/>
        </p:nvSpPr>
        <p:spPr>
          <a:xfrm>
            <a:off x="858769" y="845754"/>
            <a:ext cx="243512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</a:rPr>
              <a:t>4-3 DB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</a:rPr>
              <a:t>구성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56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04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수행결과</a:t>
            </a:r>
            <a:r>
              <a:rPr lang="ko-KR" altLang="en-US" sz="2400" b="1" i="1" dirty="0">
                <a:solidFill>
                  <a:prstClr val="white"/>
                </a:solidFill>
              </a:rPr>
              <a:t>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05638C-9DB9-C84D-82A0-0455BC3B0E20}"/>
              </a:ext>
            </a:extLst>
          </p:cNvPr>
          <p:cNvSpPr/>
          <p:nvPr/>
        </p:nvSpPr>
        <p:spPr>
          <a:xfrm>
            <a:off x="858769" y="1858187"/>
            <a:ext cx="2435125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시작 화면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Login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버튼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로그인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로그아웃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Sign In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버튼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회원가입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EB4366-C5E8-3348-A4A5-07879CF5228E}"/>
              </a:ext>
            </a:extLst>
          </p:cNvPr>
          <p:cNvSpPr/>
          <p:nvPr/>
        </p:nvSpPr>
        <p:spPr>
          <a:xfrm>
            <a:off x="858769" y="3115975"/>
            <a:ext cx="2435125" cy="2595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로그인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로그아웃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계정이 없거나 이메일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패스워드가 다른 경우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오류 메시지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로그인 성공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: 1)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그룹에 속해 있을 경우 메인 화면으로 이동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그룹에 속해 있지 않을 경우 그룹 메인 화면으로 이동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156EF4-6AE1-4C4C-AFCA-047A533FE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8"/>
          <a:stretch/>
        </p:blipFill>
        <p:spPr>
          <a:xfrm>
            <a:off x="3543063" y="1210069"/>
            <a:ext cx="4677659" cy="27769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D8C526-B5A3-4586-9DE3-F2214A3AEDD4}"/>
              </a:ext>
            </a:extLst>
          </p:cNvPr>
          <p:cNvSpPr/>
          <p:nvPr/>
        </p:nvSpPr>
        <p:spPr>
          <a:xfrm>
            <a:off x="858769" y="845754"/>
            <a:ext cx="2435125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4-4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시연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945D67-C8D4-4BB9-8487-4A0695B670ED}"/>
              </a:ext>
            </a:extLst>
          </p:cNvPr>
          <p:cNvSpPr/>
          <p:nvPr/>
        </p:nvSpPr>
        <p:spPr>
          <a:xfrm>
            <a:off x="5723451" y="4159450"/>
            <a:ext cx="2435125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회원가입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양식에 </a:t>
            </a:r>
            <a:r>
              <a:rPr lang="ko-KR" altLang="en-US" sz="1200" b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맞게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입력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회원가입 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성공했다는 별도의 화면으로 이동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양식에 </a:t>
            </a:r>
            <a:r>
              <a:rPr lang="ko-KR" altLang="en-US" sz="1200" b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다르게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입력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다시 회원가입 화면으로 이동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CE574C5-5C8A-4EF7-9F6A-F43B7FCED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3" t="14917" r="59287"/>
          <a:stretch/>
        </p:blipFill>
        <p:spPr>
          <a:xfrm>
            <a:off x="8631275" y="1210069"/>
            <a:ext cx="2746153" cy="38118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646C06-B838-4F74-9798-33EC5B939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8" t="40604" r="66514" b="19462"/>
          <a:stretch/>
        </p:blipFill>
        <p:spPr>
          <a:xfrm>
            <a:off x="9594775" y="4566275"/>
            <a:ext cx="1987625" cy="17565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949B9F-42A3-45FC-ABED-68F393B945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85" t="29631" r="54667" b="12405"/>
          <a:stretch/>
        </p:blipFill>
        <p:spPr>
          <a:xfrm>
            <a:off x="3515151" y="4157572"/>
            <a:ext cx="2094124" cy="17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1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04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수행결과</a:t>
            </a:r>
            <a:r>
              <a:rPr lang="ko-KR" altLang="en-US" sz="2400" b="1" i="1" dirty="0">
                <a:solidFill>
                  <a:prstClr val="white"/>
                </a:solidFill>
              </a:rPr>
              <a:t>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05638C-9DB9-C84D-82A0-0455BC3B0E20}"/>
              </a:ext>
            </a:extLst>
          </p:cNvPr>
          <p:cNvSpPr/>
          <p:nvPr/>
        </p:nvSpPr>
        <p:spPr>
          <a:xfrm>
            <a:off x="779112" y="4441934"/>
            <a:ext cx="2435125" cy="1491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 메인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 초대 코드 입력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&gt; Group In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버튼 클릭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메인 화면으로 이동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Group Sign In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버튼 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 생성 화면으로 이동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EB4366-C5E8-3348-A4A5-07879CF5228E}"/>
              </a:ext>
            </a:extLst>
          </p:cNvPr>
          <p:cNvSpPr/>
          <p:nvPr/>
        </p:nvSpPr>
        <p:spPr>
          <a:xfrm>
            <a:off x="3372560" y="4482845"/>
            <a:ext cx="2435125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 생성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난수로 생성된 초대코드 그룹 정보 기입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&gt;  Sign In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버튼 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메인 화면으로 이동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DEF962-334F-4BD6-987A-62D3DE058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" r="59485"/>
          <a:stretch/>
        </p:blipFill>
        <p:spPr>
          <a:xfrm>
            <a:off x="3556920" y="1430278"/>
            <a:ext cx="2127120" cy="30525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984E9B-4902-4F7C-83AC-E1BCC0AEF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83"/>
          <a:stretch/>
        </p:blipFill>
        <p:spPr>
          <a:xfrm>
            <a:off x="978959" y="1430278"/>
            <a:ext cx="2269309" cy="30525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9AE1FE-9AFD-4ABF-B2C1-4941AA10AD5A}"/>
              </a:ext>
            </a:extLst>
          </p:cNvPr>
          <p:cNvSpPr/>
          <p:nvPr/>
        </p:nvSpPr>
        <p:spPr>
          <a:xfrm>
            <a:off x="858769" y="854632"/>
            <a:ext cx="2435125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4-4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시연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2FC46C-3EFF-4DF2-8430-06030289397C}"/>
              </a:ext>
            </a:extLst>
          </p:cNvPr>
          <p:cNvSpPr/>
          <p:nvPr/>
        </p:nvSpPr>
        <p:spPr>
          <a:xfrm>
            <a:off x="6257017" y="4482845"/>
            <a:ext cx="2435125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User Info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Email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readonly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변경 불가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 수정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PW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유효성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생일 수정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1498D8-AEFC-4394-AF87-24B0353FC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47"/>
          <a:stretch/>
        </p:blipFill>
        <p:spPr>
          <a:xfrm>
            <a:off x="9049967" y="1430278"/>
            <a:ext cx="2297984" cy="29885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F13B32-E25A-4279-B8FC-B44ADF5CFD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785"/>
          <a:stretch/>
        </p:blipFill>
        <p:spPr>
          <a:xfrm>
            <a:off x="6532246" y="1430278"/>
            <a:ext cx="2159896" cy="30211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F0BFDB-6873-4D51-B58C-19E4C149EF39}"/>
              </a:ext>
            </a:extLst>
          </p:cNvPr>
          <p:cNvSpPr/>
          <p:nvPr/>
        </p:nvSpPr>
        <p:spPr>
          <a:xfrm>
            <a:off x="8825703" y="4441934"/>
            <a:ext cx="2435125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Group Info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이름 수정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이미지 추가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Code  :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readonly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 내 인원 삭제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615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04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수행결과</a:t>
            </a:r>
            <a:r>
              <a:rPr lang="ko-KR" altLang="en-US" sz="2400" b="1" i="1" dirty="0">
                <a:solidFill>
                  <a:prstClr val="white"/>
                </a:solidFill>
              </a:rPr>
              <a:t>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05638C-9DB9-C84D-82A0-0455BC3B0E20}"/>
              </a:ext>
            </a:extLst>
          </p:cNvPr>
          <p:cNvSpPr/>
          <p:nvPr/>
        </p:nvSpPr>
        <p:spPr>
          <a:xfrm>
            <a:off x="8591792" y="1072623"/>
            <a:ext cx="2741439" cy="4488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Today’s Question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오늘의 질문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오늘의 질문 표시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2) Comment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버튼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작성 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O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해당 게시물로 이동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작성 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 :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게시물 생성 페이지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Latest Question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가장 최근 업로드 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가지 글 띄움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해당 게시물로 이동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 X :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업로드 된 질문이 없습니다 출력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달력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해당 날짜의 질문 띄움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arenR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해당 날짜 클릭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게시물 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O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해당 게시물로 이동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게시물 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게시물 생성 페이지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0F401A-9370-4ED7-8D54-29C6F90C8437}"/>
              </a:ext>
            </a:extLst>
          </p:cNvPr>
          <p:cNvSpPr/>
          <p:nvPr/>
        </p:nvSpPr>
        <p:spPr>
          <a:xfrm>
            <a:off x="858769" y="872388"/>
            <a:ext cx="2435125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4-4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시연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20F3C2-132F-4186-8DB2-16650A5F7D97}"/>
              </a:ext>
            </a:extLst>
          </p:cNvPr>
          <p:cNvSpPr/>
          <p:nvPr/>
        </p:nvSpPr>
        <p:spPr>
          <a:xfrm>
            <a:off x="1100904" y="1690645"/>
            <a:ext cx="2435125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메인페이지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상단 네비게이션 바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 게시판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화면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Group Info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그룹정보 수정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User Info 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유저정보 수정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51E07F-A25B-436C-9E51-159B2BF94C7C}"/>
              </a:ext>
            </a:extLst>
          </p:cNvPr>
          <p:cNvGrpSpPr/>
          <p:nvPr/>
        </p:nvGrpSpPr>
        <p:grpSpPr>
          <a:xfrm>
            <a:off x="3876864" y="841716"/>
            <a:ext cx="4401769" cy="5434797"/>
            <a:chOff x="3876864" y="841716"/>
            <a:chExt cx="4401769" cy="54347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B9FCD1-8607-4D9F-98EA-F976AA586CE8}"/>
                </a:ext>
              </a:extLst>
            </p:cNvPr>
            <p:cNvGrpSpPr/>
            <p:nvPr/>
          </p:nvGrpSpPr>
          <p:grpSpPr>
            <a:xfrm>
              <a:off x="3989999" y="872388"/>
              <a:ext cx="4212001" cy="5212581"/>
              <a:chOff x="4931999" y="-132581"/>
              <a:chExt cx="4712773" cy="5513628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93BD11EB-CE2E-47FB-A778-DC08CB11A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974"/>
              <a:stretch/>
            </p:blipFill>
            <p:spPr>
              <a:xfrm>
                <a:off x="4940297" y="2596283"/>
                <a:ext cx="4704475" cy="2784764"/>
              </a:xfrm>
              <a:prstGeom prst="rect">
                <a:avLst/>
              </a:prstGeom>
            </p:spPr>
          </p:pic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4F322DE3-08AF-4569-8F15-1B43E317A4A1}"/>
                  </a:ext>
                </a:extLst>
              </p:cNvPr>
              <p:cNvGrpSpPr/>
              <p:nvPr/>
            </p:nvGrpSpPr>
            <p:grpSpPr>
              <a:xfrm>
                <a:off x="4931999" y="-132581"/>
                <a:ext cx="4697926" cy="4721085"/>
                <a:chOff x="3370685" y="1503458"/>
                <a:chExt cx="4697926" cy="4721085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82B08780-8D9D-4349-8CAF-5808C7B5F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528"/>
                <a:stretch/>
              </p:blipFill>
              <p:spPr>
                <a:xfrm>
                  <a:off x="3370685" y="3439779"/>
                  <a:ext cx="4677034" cy="2784764"/>
                </a:xfrm>
                <a:prstGeom prst="rect">
                  <a:avLst/>
                </a:prstGeom>
              </p:spPr>
            </p:pic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55C91C2-1A3F-40CF-BEF7-9F1E3FA01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5273"/>
                <a:stretch/>
              </p:blipFill>
              <p:spPr>
                <a:xfrm>
                  <a:off x="3378983" y="1503458"/>
                  <a:ext cx="4689628" cy="2784764"/>
                </a:xfrm>
                <a:prstGeom prst="rect">
                  <a:avLst/>
                </a:prstGeom>
              </p:spPr>
            </p:pic>
          </p:grp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36C9DC2-1F85-48B4-9CF7-260E6F3CFA17}"/>
                </a:ext>
              </a:extLst>
            </p:cNvPr>
            <p:cNvSpPr/>
            <p:nvPr/>
          </p:nvSpPr>
          <p:spPr>
            <a:xfrm>
              <a:off x="8128164" y="844953"/>
              <a:ext cx="150469" cy="543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2186D2-33BF-4354-B9F1-3CD746633B6C}"/>
                </a:ext>
              </a:extLst>
            </p:cNvPr>
            <p:cNvSpPr/>
            <p:nvPr/>
          </p:nvSpPr>
          <p:spPr>
            <a:xfrm>
              <a:off x="3876864" y="841716"/>
              <a:ext cx="150469" cy="5431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73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04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수행결과</a:t>
            </a:r>
            <a:r>
              <a:rPr lang="ko-KR" altLang="en-US" sz="2400" b="1" i="1" dirty="0">
                <a:solidFill>
                  <a:prstClr val="white"/>
                </a:solidFill>
              </a:rPr>
              <a:t>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0F401A-9370-4ED7-8D54-29C6F90C8437}"/>
              </a:ext>
            </a:extLst>
          </p:cNvPr>
          <p:cNvSpPr/>
          <p:nvPr/>
        </p:nvSpPr>
        <p:spPr>
          <a:xfrm>
            <a:off x="858769" y="872388"/>
            <a:ext cx="2435125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4-4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시연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48839F-D362-4B13-A550-2942A14F6C63}"/>
              </a:ext>
            </a:extLst>
          </p:cNvPr>
          <p:cNvSpPr/>
          <p:nvPr/>
        </p:nvSpPr>
        <p:spPr>
          <a:xfrm>
            <a:off x="1436391" y="1842561"/>
            <a:ext cx="2435125" cy="3426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오늘의 질문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Today’s Question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오늘의 질문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1)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오늘의 질문 표시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2) Comment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버튼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작성 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O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해당 게시물로 이동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작성 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 :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게시물 생성 페이지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Latest Question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가장 최근 업로드 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가지 글 띄움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해당 게시물로 이동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 X :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업로드 된 질문이 없습니다 출력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3BE7A7-1C2B-484A-93F8-20F6B5B23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26"/>
          <a:stretch/>
        </p:blipFill>
        <p:spPr>
          <a:xfrm>
            <a:off x="4251231" y="1218616"/>
            <a:ext cx="7082000" cy="42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03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04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수행결과</a:t>
            </a:r>
            <a:r>
              <a:rPr lang="ko-KR" altLang="en-US" sz="2400" b="1" i="1" dirty="0">
                <a:solidFill>
                  <a:prstClr val="white"/>
                </a:solidFill>
              </a:rPr>
              <a:t>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05638C-9DB9-C84D-82A0-0455BC3B0E20}"/>
              </a:ext>
            </a:extLst>
          </p:cNvPr>
          <p:cNvSpPr/>
          <p:nvPr/>
        </p:nvSpPr>
        <p:spPr>
          <a:xfrm>
            <a:off x="858769" y="2177795"/>
            <a:ext cx="2435125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 게시판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페이지당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개의 게시물 출력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새 글 작성하기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작성 후 제목 클릭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세부 화면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EB4366-C5E8-3348-A4A5-07879CF5228E}"/>
              </a:ext>
            </a:extLst>
          </p:cNvPr>
          <p:cNvSpPr/>
          <p:nvPr/>
        </p:nvSpPr>
        <p:spPr>
          <a:xfrm>
            <a:off x="858769" y="3798053"/>
            <a:ext cx="2435125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게시물 세부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글 작성 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버튼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글 작성 후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+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삭제 버튼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C209A0-541A-4FAA-9FF5-E982379ADB0F}"/>
              </a:ext>
            </a:extLst>
          </p:cNvPr>
          <p:cNvSpPr/>
          <p:nvPr/>
        </p:nvSpPr>
        <p:spPr>
          <a:xfrm>
            <a:off x="858769" y="854632"/>
            <a:ext cx="2435125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4-4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시연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18C4431-D397-4638-8AE6-C7EAF7999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7"/>
          <a:stretch/>
        </p:blipFill>
        <p:spPr>
          <a:xfrm>
            <a:off x="7575203" y="1041574"/>
            <a:ext cx="3964743" cy="23874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B9ACBF5-2914-4038-B5F2-FA4C4B108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"/>
          <a:stretch/>
        </p:blipFill>
        <p:spPr>
          <a:xfrm>
            <a:off x="3406691" y="1041574"/>
            <a:ext cx="4055715" cy="24014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3F72AF6-7A7E-40F9-AA35-17E05B168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5417" r="7264" b="8333"/>
          <a:stretch/>
        </p:blipFill>
        <p:spPr>
          <a:xfrm>
            <a:off x="4705957" y="3475301"/>
            <a:ext cx="5911736" cy="273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7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/>
          <p:cNvSpPr/>
          <p:nvPr/>
        </p:nvSpPr>
        <p:spPr>
          <a:xfrm flipV="1">
            <a:off x="0" y="-1"/>
            <a:ext cx="12192000" cy="6859710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978246" y="2118587"/>
            <a:ext cx="550568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bg1"/>
                </a:solidFill>
              </a:rPr>
              <a:t>05 </a:t>
            </a:r>
            <a:r>
              <a:rPr lang="ko-KR" altLang="en-US" sz="3200" b="1" i="1" kern="0" dirty="0" err="1">
                <a:solidFill>
                  <a:schemeClr val="bg1"/>
                </a:solidFill>
              </a:rPr>
              <a:t>느낀점</a:t>
            </a:r>
            <a:endParaRPr lang="en-US" altLang="ko-KR" sz="3200" b="1" i="1" kern="0" dirty="0">
              <a:solidFill>
                <a:schemeClr val="bg1"/>
              </a:solidFill>
            </a:endParaRPr>
          </a:p>
        </p:txBody>
      </p:sp>
      <p:sp>
        <p:nvSpPr>
          <p:cNvPr id="2" name="이등변 삼각형 1"/>
          <p:cNvSpPr/>
          <p:nvPr/>
        </p:nvSpPr>
        <p:spPr>
          <a:xfrm>
            <a:off x="609600" y="5326743"/>
            <a:ext cx="3454400" cy="1199564"/>
          </a:xfrm>
          <a:prstGeom prst="triangle">
            <a:avLst>
              <a:gd name="adj" fmla="val 6279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91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88900"/>
          </a:xfrm>
          <a:prstGeom prst="rect">
            <a:avLst/>
          </a:prstGeom>
          <a:solidFill>
            <a:srgbClr val="F3A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57073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88901"/>
            <a:ext cx="12192000" cy="952499"/>
          </a:xfrm>
          <a:prstGeom prst="rect">
            <a:avLst/>
          </a:prstGeom>
          <a:solidFill>
            <a:srgbClr val="F8EEEC"/>
          </a:solidFill>
          <a:ln>
            <a:noFill/>
          </a:ln>
          <a:effectLst>
            <a:outerShdw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srgbClr val="75707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05 </a:t>
            </a:r>
            <a:r>
              <a:rPr lang="ko-KR" altLang="en-US" sz="2800" b="1" kern="0" dirty="0" err="1">
                <a:solidFill>
                  <a:srgbClr val="757073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느낀점</a:t>
            </a:r>
            <a:endParaRPr lang="en-US" altLang="ko-KR" sz="2800" b="1" kern="0" dirty="0">
              <a:solidFill>
                <a:srgbClr val="757073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4287" y="1915675"/>
            <a:ext cx="3735151" cy="35618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57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0517" y="1956039"/>
            <a:ext cx="34547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박민정</a:t>
            </a:r>
          </a:p>
          <a:p>
            <a:endParaRPr lang="en-US" altLang="ko-KR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코드를 분석하고 개발하는 것이 많이 어렵다는 것을 느꼈습니다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</a:t>
            </a:r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페이지를 구성하는데도 많은 지식이 필요하다는 것을 깨닫게 되었습니다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처음 프로젝트에 참여한 것이라 많이 부족하고 어려운 점이 많았지만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직접 해 보면서 차근차근 배워 나가며 전체적인 틀과 구성이 어떻게 적용되는지를 알 수 있었습니다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 </a:t>
            </a:r>
          </a:p>
          <a:p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생각보다 더 구현해내는 과정이 많이 어려웠지만 다른 팀원들이 많이 도와주고 배려해주어서 감사했습니다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</a:t>
            </a:r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앞으로는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더 어려운 상황에서도 끝까지 해내도록 꾸준히 노력하고 공부할 것을 다짐하게 되었습니다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rot="16200000" flipH="1">
            <a:off x="6202155" y="2695726"/>
            <a:ext cx="1058538" cy="590550"/>
          </a:xfrm>
          <a:prstGeom prst="round2SameRect">
            <a:avLst>
              <a:gd name="adj1" fmla="val 29570"/>
              <a:gd name="adj2" fmla="val 0"/>
            </a:avLst>
          </a:prstGeom>
          <a:solidFill>
            <a:srgbClr val="F3A88B"/>
          </a:solidFill>
          <a:ln w="1905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0990" y="2811642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5B4E55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01</a:t>
            </a:r>
            <a:endParaRPr lang="ko-KR" altLang="en-US" dirty="0">
              <a:solidFill>
                <a:srgbClr val="5B4E55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1" name="양쪽 모서리가 둥근 사각형 30"/>
          <p:cNvSpPr/>
          <p:nvPr/>
        </p:nvSpPr>
        <p:spPr>
          <a:xfrm rot="16200000" flipH="1">
            <a:off x="6202155" y="4340322"/>
            <a:ext cx="1058538" cy="590550"/>
          </a:xfrm>
          <a:prstGeom prst="round2SameRect">
            <a:avLst>
              <a:gd name="adj1" fmla="val 32258"/>
              <a:gd name="adj2" fmla="val 0"/>
            </a:avLst>
          </a:prstGeom>
          <a:solidFill>
            <a:srgbClr val="F3A88B"/>
          </a:solidFill>
          <a:ln w="19050">
            <a:solidFill>
              <a:srgbClr val="5B4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10990" y="447528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5B4E55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01</a:t>
            </a:r>
            <a:endParaRPr lang="ko-KR" altLang="en-US" dirty="0">
              <a:solidFill>
                <a:srgbClr val="5B4E55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516881" y="1804901"/>
            <a:ext cx="645470" cy="645470"/>
            <a:chOff x="2899657" y="4303429"/>
            <a:chExt cx="1083168" cy="1083168"/>
          </a:xfrm>
        </p:grpSpPr>
        <p:sp>
          <p:nvSpPr>
            <p:cNvPr id="46" name="타원 45"/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sp>
        <p:nvSpPr>
          <p:cNvPr id="52" name="모서리가 둥근 직사각형 14">
            <a:extLst>
              <a:ext uri="{FF2B5EF4-FFF2-40B4-BE49-F238E27FC236}">
                <a16:creationId xmlns:a16="http://schemas.microsoft.com/office/drawing/2014/main" id="{BA30307C-5FB6-44F9-9FC7-2B56CEA305E5}"/>
              </a:ext>
            </a:extLst>
          </p:cNvPr>
          <p:cNvSpPr/>
          <p:nvPr/>
        </p:nvSpPr>
        <p:spPr>
          <a:xfrm>
            <a:off x="4195018" y="1892848"/>
            <a:ext cx="3735151" cy="35618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57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E141BB5-FC5D-436B-932D-41BED82DCD3C}"/>
              </a:ext>
            </a:extLst>
          </p:cNvPr>
          <p:cNvSpPr/>
          <p:nvPr/>
        </p:nvSpPr>
        <p:spPr>
          <a:xfrm>
            <a:off x="4492101" y="1933212"/>
            <a:ext cx="34038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송혜인</a:t>
            </a:r>
            <a:endParaRPr lang="en-US" altLang="ko-KR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시작할 때 혼자서 모든 프로그램을 짜는 것만 하다가 나눠서 구현을 </a:t>
            </a:r>
            <a:r>
              <a:rPr lang="ko-KR" altLang="en-US" sz="12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하려니</a:t>
            </a:r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어디서부터 구현을 해야 하는지 감이 안 잡혔습니다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특히 객체를 주고 받는 데에 어떻게 넘겨주는지 알 수 없었던 것이 가장 어려웠지만 후반에는 익숙해져서 제가 담당한 부분을 구현 하기 수월해 졌습니다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또한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팀원과 내가 각자 짠 부분을 통합했을 때 미완성에서 완성이 되는 부분에서 협업의 묘미를 느꼈습니다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DB model</a:t>
            </a:r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은 생성 후 수정시에 충돌나는 부분이 많아 처음부터 잘 짜야 된다고 느꼈습니다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8" name="모서리가 둥근 직사각형 14">
            <a:extLst>
              <a:ext uri="{FF2B5EF4-FFF2-40B4-BE49-F238E27FC236}">
                <a16:creationId xmlns:a16="http://schemas.microsoft.com/office/drawing/2014/main" id="{F371C897-CFFE-4D44-8D19-48385F6E8BBA}"/>
              </a:ext>
            </a:extLst>
          </p:cNvPr>
          <p:cNvSpPr/>
          <p:nvPr/>
        </p:nvSpPr>
        <p:spPr>
          <a:xfrm>
            <a:off x="8152958" y="1915675"/>
            <a:ext cx="3735151" cy="35618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57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E0C6AFB-0B7B-4C31-BDE0-35873BD4916A}"/>
              </a:ext>
            </a:extLst>
          </p:cNvPr>
          <p:cNvSpPr/>
          <p:nvPr/>
        </p:nvSpPr>
        <p:spPr>
          <a:xfrm>
            <a:off x="8424909" y="1956039"/>
            <a:ext cx="34289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이승호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하나의 언어만 사용해서 구현하는 것이 아니라 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HTML, CSS, </a:t>
            </a:r>
            <a:r>
              <a:rPr lang="en-US" altLang="ko-KR" sz="12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Javascript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python </a:t>
            </a:r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과 같이 다양한 언어들을 섞어 써야 해서 생각보다 구현하기 힘들었습니다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더군다나 처음 사용하는 언어가 많아 새로 배워가면서 해야 해서 프로젝트 진행에 어려움이 많아 아쉬웠지만 </a:t>
            </a:r>
            <a:r>
              <a:rPr lang="ko-KR" altLang="en-US" sz="12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프론트엔드</a:t>
            </a:r>
            <a:r>
              <a:rPr lang="ko-KR" altLang="en-US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구현을 직접 해볼 수 있어서 좋았습니다</a:t>
            </a:r>
            <a:r>
              <a:rPr lang="en-US" altLang="ko-KR" sz="12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en-US" altLang="ko-KR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endParaRPr lang="ko-KR" altLang="en-US" sz="12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7474821" y="1788533"/>
            <a:ext cx="645470" cy="645470"/>
            <a:chOff x="8723358" y="1778931"/>
            <a:chExt cx="1083168" cy="1083168"/>
          </a:xfrm>
        </p:grpSpPr>
        <p:sp>
          <p:nvSpPr>
            <p:cNvPr id="43" name="타원 42"/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11445552" y="1788533"/>
            <a:ext cx="645470" cy="645470"/>
            <a:chOff x="8846116" y="4168827"/>
            <a:chExt cx="1083168" cy="1083168"/>
          </a:xfrm>
        </p:grpSpPr>
        <p:sp>
          <p:nvSpPr>
            <p:cNvPr id="40" name="타원 39"/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71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/>
          <p:cNvSpPr/>
          <p:nvPr/>
        </p:nvSpPr>
        <p:spPr>
          <a:xfrm flipV="1">
            <a:off x="0" y="-1"/>
            <a:ext cx="12192000" cy="6859710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978246" y="2118587"/>
            <a:ext cx="550568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2" name="이등변 삼각형 1"/>
          <p:cNvSpPr/>
          <p:nvPr/>
        </p:nvSpPr>
        <p:spPr>
          <a:xfrm>
            <a:off x="609600" y="5326743"/>
            <a:ext cx="3454400" cy="1199564"/>
          </a:xfrm>
          <a:prstGeom prst="triangle">
            <a:avLst>
              <a:gd name="adj" fmla="val 6279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7270823" y="4154750"/>
            <a:ext cx="4455012" cy="2371556"/>
          </a:xfrm>
          <a:prstGeom prst="triangle">
            <a:avLst>
              <a:gd name="adj" fmla="val 10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8D7D4D-5C5F-F543-B9EA-FE48AABA6BFE}"/>
              </a:ext>
            </a:extLst>
          </p:cNvPr>
          <p:cNvSpPr/>
          <p:nvPr/>
        </p:nvSpPr>
        <p:spPr>
          <a:xfrm>
            <a:off x="6483927" y="421735"/>
            <a:ext cx="5098473" cy="5898382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FEBA7F-651B-C241-BC5E-7367355EC75F}"/>
              </a:ext>
            </a:extLst>
          </p:cNvPr>
          <p:cNvSpPr/>
          <p:nvPr/>
        </p:nvSpPr>
        <p:spPr>
          <a:xfrm>
            <a:off x="6483927" y="669942"/>
            <a:ext cx="5505681" cy="4738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</a:t>
            </a:r>
            <a:r>
              <a:rPr lang="ko-KR" altLang="en-US" sz="3200" b="1" i="1" kern="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3200" i="1" kern="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프로젝트 배경</a:t>
            </a:r>
            <a:endParaRPr lang="en-US" altLang="ko-KR" sz="3200" i="1" kern="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r>
              <a:rPr lang="ko-KR" altLang="en-US" sz="3200" b="1" i="1" kern="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3200" i="1" kern="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팀 구성 및 역할</a:t>
            </a:r>
            <a:endParaRPr lang="en-US" altLang="ko-KR" sz="3200" i="1" kern="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r>
              <a:rPr lang="ko-KR" altLang="en-US" sz="3200" b="1" i="1" kern="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3200" i="1" kern="0" dirty="0" err="1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수행절차</a:t>
            </a:r>
            <a:r>
              <a:rPr lang="ko-KR" altLang="en-US" sz="3200" i="1" kern="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및 방법</a:t>
            </a:r>
            <a:endParaRPr lang="en-US" altLang="ko-KR" sz="3200" i="1" kern="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r>
              <a:rPr lang="ko-KR" altLang="en-US" sz="3200" b="1" i="1" kern="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3200" i="1" kern="0" dirty="0" err="1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수행결과</a:t>
            </a:r>
            <a:r>
              <a:rPr lang="ko-KR" altLang="en-US" sz="3200" i="1" kern="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및 시연</a:t>
            </a:r>
            <a:endParaRPr lang="en-US" altLang="ko-KR" sz="3200" i="1" kern="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r>
              <a:rPr lang="ko-KR" altLang="en-US" sz="3200" b="1" i="1" kern="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3200" i="1" kern="0" dirty="0" err="1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느낀점</a:t>
            </a:r>
            <a:endParaRPr lang="en-US" altLang="ko-KR" sz="3200" i="1" kern="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050" kern="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270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3343159" y="2228507"/>
            <a:ext cx="550568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감사합니다</a:t>
            </a:r>
            <a:endParaRPr lang="ko-KR" altLang="en-US" sz="3200" kern="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43301" y="2352029"/>
            <a:ext cx="5377256" cy="6477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53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01 </a:t>
            </a:r>
            <a:r>
              <a:rPr lang="ko-KR" altLang="en-US" sz="2400" b="1" i="1" dirty="0">
                <a:solidFill>
                  <a:prstClr val="white"/>
                </a:solidFill>
              </a:rPr>
              <a:t>프로젝트 배경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330FC7-7F79-274B-8130-3388BE3C4D8A}"/>
              </a:ext>
            </a:extLst>
          </p:cNvPr>
          <p:cNvSpPr/>
          <p:nvPr/>
        </p:nvSpPr>
        <p:spPr>
          <a:xfrm>
            <a:off x="1588548" y="1428629"/>
            <a:ext cx="9014904" cy="4731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프로젝트 주제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질의 응답형 커뮤니티형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Web Application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프로젝트 개요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컨셉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 친구와 함께 답변하며 서로의 생각을 공유하는 친목을 위한 웹 기반 시스템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작업 기간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2021.02.02 ~ 2021.02.19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훈련 내용과의 관련성 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Web Application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구조와 과정에 대한 이해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Python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사용법 익히기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환경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Pycharm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, Django Framework, SQLite3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65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/>
          <p:cNvSpPr/>
          <p:nvPr/>
        </p:nvSpPr>
        <p:spPr>
          <a:xfrm flipV="1">
            <a:off x="0" y="-1"/>
            <a:ext cx="12192000" cy="6859710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978246" y="2118587"/>
            <a:ext cx="550568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bg1"/>
                </a:solidFill>
              </a:rPr>
              <a:t>02 </a:t>
            </a:r>
            <a:r>
              <a:rPr lang="ko-KR" altLang="en-US" sz="3200" b="1" i="1" kern="0" dirty="0">
                <a:solidFill>
                  <a:schemeClr val="bg1"/>
                </a:solidFill>
              </a:rPr>
              <a:t>팀 구성 및 역할</a:t>
            </a:r>
            <a:endParaRPr lang="en-US" altLang="ko-KR" sz="3200" b="1" i="1" kern="0" dirty="0">
              <a:solidFill>
                <a:schemeClr val="bg1"/>
              </a:solidFill>
            </a:endParaRPr>
          </a:p>
        </p:txBody>
      </p:sp>
      <p:sp>
        <p:nvSpPr>
          <p:cNvPr id="2" name="이등변 삼각형 1"/>
          <p:cNvSpPr/>
          <p:nvPr/>
        </p:nvSpPr>
        <p:spPr>
          <a:xfrm>
            <a:off x="609600" y="5326743"/>
            <a:ext cx="3454400" cy="1199564"/>
          </a:xfrm>
          <a:prstGeom prst="triangle">
            <a:avLst>
              <a:gd name="adj" fmla="val 6279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5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02 </a:t>
            </a:r>
            <a:r>
              <a:rPr lang="ko-KR" altLang="en-US" sz="2400" b="1" i="1" dirty="0">
                <a:solidFill>
                  <a:prstClr val="white"/>
                </a:solidFill>
              </a:rPr>
              <a:t>팀 구성 및 역할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11A644-F334-49F6-BD4E-0C9A43646FB3}"/>
              </a:ext>
            </a:extLst>
          </p:cNvPr>
          <p:cNvGrpSpPr/>
          <p:nvPr/>
        </p:nvGrpSpPr>
        <p:grpSpPr>
          <a:xfrm>
            <a:off x="1136335" y="1533454"/>
            <a:ext cx="10122041" cy="4504854"/>
            <a:chOff x="1136335" y="1533454"/>
            <a:chExt cx="10122041" cy="4504854"/>
          </a:xfrm>
        </p:grpSpPr>
        <p:sp>
          <p:nvSpPr>
            <p:cNvPr id="53" name="Freeform 5"/>
            <p:cNvSpPr>
              <a:spLocks/>
            </p:cNvSpPr>
            <p:nvPr/>
          </p:nvSpPr>
          <p:spPr bwMode="auto">
            <a:xfrm>
              <a:off x="1136335" y="1533454"/>
              <a:ext cx="3092591" cy="45048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332051" y="1764327"/>
              <a:ext cx="2701158" cy="2963721"/>
            </a:xfrm>
            <a:prstGeom prst="rect">
              <a:avLst/>
            </a:pr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그룹 생성</a:t>
              </a:r>
              <a:r>
                <a:rPr lang="en-US" altLang="ko-KR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가입 서비스</a:t>
              </a: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 구현</a:t>
              </a: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그룹 화면 구성</a:t>
              </a: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PPT </a:t>
              </a:r>
            </a:p>
            <a:p>
              <a:pPr marL="285750" indent="-285750" algn="ctr">
                <a:buFontTx/>
                <a:buChar char="-"/>
              </a:pP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217211" y="5000288"/>
              <a:ext cx="2930840" cy="500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white">
                      <a:lumMod val="50000"/>
                    </a:prst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박민정</a:t>
              </a:r>
              <a:endParaRPr lang="en-US" altLang="ko-KR" sz="2000" b="1" dirty="0">
                <a:solidFill>
                  <a:prstClr val="white">
                    <a:lumMod val="50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4651060" y="1533454"/>
              <a:ext cx="3092591" cy="45048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842642" y="1764327"/>
              <a:ext cx="2701158" cy="2963721"/>
            </a:xfrm>
            <a:prstGeom prst="rect">
              <a:avLst/>
            </a:pr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- </a:t>
              </a: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회원가입</a:t>
              </a:r>
              <a:r>
                <a:rPr lang="en-US" altLang="ko-KR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로그인 서비스 구현</a:t>
              </a: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그룹 정보조회</a:t>
              </a:r>
              <a:r>
                <a:rPr lang="en-US" altLang="ko-KR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수정</a:t>
              </a:r>
              <a:r>
                <a:rPr lang="en-US" altLang="ko-KR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그룹 멤버 삭제</a:t>
              </a: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유저 정보 조회</a:t>
              </a:r>
              <a:r>
                <a:rPr lang="en-US" altLang="ko-KR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수정</a:t>
              </a: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인덱스 페이지 구성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731936" y="5000288"/>
              <a:ext cx="2930840" cy="500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 err="1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송혜인</a:t>
              </a:r>
              <a:endParaRPr lang="en-US" altLang="ko-KR" sz="2000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67" name="Freeform 5"/>
            <p:cNvSpPr>
              <a:spLocks/>
            </p:cNvSpPr>
            <p:nvPr/>
          </p:nvSpPr>
          <p:spPr bwMode="auto">
            <a:xfrm>
              <a:off x="8165785" y="1533454"/>
              <a:ext cx="3092591" cy="45048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357367" y="1764327"/>
              <a:ext cx="2701158" cy="2963721"/>
            </a:xfrm>
            <a:prstGeom prst="rect">
              <a:avLst/>
            </a:pr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메인 페이지 구현</a:t>
              </a: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메인 페이지 달력 및 달력 이벤트 처리</a:t>
              </a: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그룹 게시판 구현</a:t>
              </a:r>
              <a:endPara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marL="285750" indent="-285750" algn="ctr">
                <a:buFontTx/>
                <a:buChar char="-"/>
              </a:pPr>
              <a:endPara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- </a:t>
              </a: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그룹 게시물 조회</a:t>
              </a:r>
              <a:r>
                <a:rPr lang="en-US" altLang="ko-KR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수정</a:t>
              </a:r>
              <a:r>
                <a:rPr lang="en-US" altLang="ko-KR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삭제 기능 구현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246661" y="5000288"/>
              <a:ext cx="2930840" cy="500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white">
                      <a:lumMod val="50000"/>
                    </a:prst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이승호</a:t>
              </a:r>
              <a:endParaRPr lang="en-US" altLang="ko-KR" sz="2000" b="1" dirty="0">
                <a:solidFill>
                  <a:prstClr val="white">
                    <a:lumMod val="50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18E74B-B8A2-495F-A116-2B1035374C50}"/>
                </a:ext>
              </a:extLst>
            </p:cNvPr>
            <p:cNvSpPr/>
            <p:nvPr/>
          </p:nvSpPr>
          <p:spPr>
            <a:xfrm>
              <a:off x="4842642" y="1764325"/>
              <a:ext cx="2688556" cy="296372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600" b="1" dirty="0">
                  <a:solidFill>
                    <a:schemeClr val="tx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              </a:t>
              </a:r>
              <a:endPara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AD45043-6BDB-4A07-846D-7AE8CE9A0C6A}"/>
                </a:ext>
              </a:extLst>
            </p:cNvPr>
            <p:cNvSpPr/>
            <p:nvPr/>
          </p:nvSpPr>
          <p:spPr>
            <a:xfrm>
              <a:off x="8367109" y="1764324"/>
              <a:ext cx="2688556" cy="296372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600" b="1" dirty="0">
                  <a:solidFill>
                    <a:schemeClr val="tx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              </a:t>
              </a:r>
              <a:endPara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34C2E8E-5223-4213-B844-D6704560AD54}"/>
                </a:ext>
              </a:extLst>
            </p:cNvPr>
            <p:cNvSpPr/>
            <p:nvPr/>
          </p:nvSpPr>
          <p:spPr>
            <a:xfrm>
              <a:off x="1344653" y="1764326"/>
              <a:ext cx="2688556" cy="2963721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600" b="1" dirty="0">
                  <a:solidFill>
                    <a:schemeClr val="tx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              </a:t>
              </a:r>
              <a:endPara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63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/>
          <p:cNvSpPr/>
          <p:nvPr/>
        </p:nvSpPr>
        <p:spPr>
          <a:xfrm flipV="1">
            <a:off x="0" y="-1"/>
            <a:ext cx="12192000" cy="6859710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978246" y="2118587"/>
            <a:ext cx="550568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bg1"/>
                </a:solidFill>
              </a:rPr>
              <a:t>03 </a:t>
            </a:r>
            <a:r>
              <a:rPr lang="ko-KR" altLang="en-US" sz="3200" b="1" i="1" kern="0" dirty="0">
                <a:solidFill>
                  <a:schemeClr val="bg1"/>
                </a:solidFill>
              </a:rPr>
              <a:t>수행절차 및 방법</a:t>
            </a:r>
            <a:endParaRPr lang="en-US" altLang="ko-KR" sz="3200" b="1" i="1" kern="0" dirty="0">
              <a:solidFill>
                <a:schemeClr val="bg1"/>
              </a:solidFill>
            </a:endParaRPr>
          </a:p>
        </p:txBody>
      </p:sp>
      <p:sp>
        <p:nvSpPr>
          <p:cNvPr id="2" name="이등변 삼각형 1"/>
          <p:cNvSpPr/>
          <p:nvPr/>
        </p:nvSpPr>
        <p:spPr>
          <a:xfrm>
            <a:off x="609600" y="5326743"/>
            <a:ext cx="3454400" cy="1199564"/>
          </a:xfrm>
          <a:prstGeom prst="triangle">
            <a:avLst>
              <a:gd name="adj" fmla="val 6279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31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88900"/>
          </a:xfrm>
          <a:prstGeom prst="rect">
            <a:avLst/>
          </a:prstGeom>
          <a:solidFill>
            <a:srgbClr val="F3A8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88901"/>
            <a:ext cx="12192000" cy="952499"/>
          </a:xfrm>
          <a:prstGeom prst="rect">
            <a:avLst/>
          </a:prstGeom>
          <a:solidFill>
            <a:srgbClr val="F8EEEC"/>
          </a:solidFill>
          <a:ln>
            <a:noFill/>
          </a:ln>
          <a:effectLst>
            <a:outerShdw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srgbClr val="75707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r>
              <a:rPr lang="ko-KR" altLang="en-US" sz="2800" b="1" kern="0" dirty="0">
                <a:solidFill>
                  <a:srgbClr val="75707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kern="0" dirty="0" err="1">
                <a:solidFill>
                  <a:srgbClr val="75707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수행절차</a:t>
            </a:r>
            <a:r>
              <a:rPr lang="ko-KR" altLang="en-US" sz="2800" kern="0" dirty="0">
                <a:solidFill>
                  <a:srgbClr val="757073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및 방법</a:t>
            </a:r>
            <a:endParaRPr lang="en-US" altLang="ko-KR" sz="2800" kern="0" dirty="0">
              <a:solidFill>
                <a:srgbClr val="757073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55" name="차트 54"/>
          <p:cNvGraphicFramePr/>
          <p:nvPr>
            <p:extLst>
              <p:ext uri="{D42A27DB-BD31-4B8C-83A1-F6EECF244321}">
                <p14:modId xmlns:p14="http://schemas.microsoft.com/office/powerpoint/2010/main" val="1576633821"/>
              </p:ext>
            </p:extLst>
          </p:nvPr>
        </p:nvGraphicFramePr>
        <p:xfrm>
          <a:off x="712693" y="3119717"/>
          <a:ext cx="10811435" cy="3872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이등변 삼각형 9"/>
          <p:cNvSpPr/>
          <p:nvPr/>
        </p:nvSpPr>
        <p:spPr>
          <a:xfrm>
            <a:off x="0" y="4648200"/>
            <a:ext cx="3448050" cy="2209800"/>
          </a:xfrm>
          <a:custGeom>
            <a:avLst/>
            <a:gdLst>
              <a:gd name="connsiteX0" fmla="*/ 0 w 3448050"/>
              <a:gd name="connsiteY0" fmla="*/ 3461657 h 3461657"/>
              <a:gd name="connsiteX1" fmla="*/ 1724025 w 3448050"/>
              <a:gd name="connsiteY1" fmla="*/ 0 h 3461657"/>
              <a:gd name="connsiteX2" fmla="*/ 3448050 w 3448050"/>
              <a:gd name="connsiteY2" fmla="*/ 3461657 h 3461657"/>
              <a:gd name="connsiteX3" fmla="*/ 0 w 3448050"/>
              <a:gd name="connsiteY3" fmla="*/ 3461657 h 3461657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92"/>
              <a:gd name="connsiteX1" fmla="*/ 1724025 w 3448050"/>
              <a:gd name="connsiteY1" fmla="*/ 21 h 3461692"/>
              <a:gd name="connsiteX2" fmla="*/ 3448050 w 3448050"/>
              <a:gd name="connsiteY2" fmla="*/ 3461678 h 3461692"/>
              <a:gd name="connsiteX3" fmla="*/ 0 w 3448050"/>
              <a:gd name="connsiteY3" fmla="*/ 3461678 h 3461692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724 h 3461738"/>
              <a:gd name="connsiteX1" fmla="*/ 1724025 w 3448050"/>
              <a:gd name="connsiteY1" fmla="*/ 67 h 3461738"/>
              <a:gd name="connsiteX2" fmla="*/ 3448050 w 3448050"/>
              <a:gd name="connsiteY2" fmla="*/ 3461724 h 3461738"/>
              <a:gd name="connsiteX3" fmla="*/ 0 w 3448050"/>
              <a:gd name="connsiteY3" fmla="*/ 3461724 h 34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3461738">
                <a:moveTo>
                  <a:pt x="0" y="3461724"/>
                </a:moveTo>
                <a:cubicBezTo>
                  <a:pt x="889000" y="3469888"/>
                  <a:pt x="930275" y="-17622"/>
                  <a:pt x="1724025" y="67"/>
                </a:cubicBezTo>
                <a:cubicBezTo>
                  <a:pt x="2470150" y="1428"/>
                  <a:pt x="2549525" y="3460363"/>
                  <a:pt x="3448050" y="3461724"/>
                </a:cubicBezTo>
                <a:lnTo>
                  <a:pt x="0" y="3461724"/>
                </a:lnTo>
                <a:close/>
              </a:path>
            </a:pathLst>
          </a:cu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이등변 삼각형 9"/>
          <p:cNvSpPr/>
          <p:nvPr/>
        </p:nvSpPr>
        <p:spPr>
          <a:xfrm>
            <a:off x="1750919" y="5016500"/>
            <a:ext cx="3448050" cy="1841500"/>
          </a:xfrm>
          <a:custGeom>
            <a:avLst/>
            <a:gdLst>
              <a:gd name="connsiteX0" fmla="*/ 0 w 3448050"/>
              <a:gd name="connsiteY0" fmla="*/ 3461657 h 3461657"/>
              <a:gd name="connsiteX1" fmla="*/ 1724025 w 3448050"/>
              <a:gd name="connsiteY1" fmla="*/ 0 h 3461657"/>
              <a:gd name="connsiteX2" fmla="*/ 3448050 w 3448050"/>
              <a:gd name="connsiteY2" fmla="*/ 3461657 h 3461657"/>
              <a:gd name="connsiteX3" fmla="*/ 0 w 3448050"/>
              <a:gd name="connsiteY3" fmla="*/ 3461657 h 3461657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92"/>
              <a:gd name="connsiteX1" fmla="*/ 1724025 w 3448050"/>
              <a:gd name="connsiteY1" fmla="*/ 21 h 3461692"/>
              <a:gd name="connsiteX2" fmla="*/ 3448050 w 3448050"/>
              <a:gd name="connsiteY2" fmla="*/ 3461678 h 3461692"/>
              <a:gd name="connsiteX3" fmla="*/ 0 w 3448050"/>
              <a:gd name="connsiteY3" fmla="*/ 3461678 h 3461692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724 h 3461738"/>
              <a:gd name="connsiteX1" fmla="*/ 1724025 w 3448050"/>
              <a:gd name="connsiteY1" fmla="*/ 67 h 3461738"/>
              <a:gd name="connsiteX2" fmla="*/ 3448050 w 3448050"/>
              <a:gd name="connsiteY2" fmla="*/ 3461724 h 3461738"/>
              <a:gd name="connsiteX3" fmla="*/ 0 w 3448050"/>
              <a:gd name="connsiteY3" fmla="*/ 3461724 h 34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3461738">
                <a:moveTo>
                  <a:pt x="0" y="3461724"/>
                </a:moveTo>
                <a:cubicBezTo>
                  <a:pt x="889000" y="3469888"/>
                  <a:pt x="930275" y="-17622"/>
                  <a:pt x="1724025" y="67"/>
                </a:cubicBezTo>
                <a:cubicBezTo>
                  <a:pt x="2470150" y="1428"/>
                  <a:pt x="2549525" y="3460363"/>
                  <a:pt x="3448050" y="3461724"/>
                </a:cubicBezTo>
                <a:lnTo>
                  <a:pt x="0" y="3461724"/>
                </a:lnTo>
                <a:close/>
              </a:path>
            </a:pathLst>
          </a:cu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이등변 삼각형 9"/>
          <p:cNvSpPr/>
          <p:nvPr/>
        </p:nvSpPr>
        <p:spPr>
          <a:xfrm>
            <a:off x="3501838" y="4356847"/>
            <a:ext cx="3448050" cy="2501153"/>
          </a:xfrm>
          <a:custGeom>
            <a:avLst/>
            <a:gdLst>
              <a:gd name="connsiteX0" fmla="*/ 0 w 3448050"/>
              <a:gd name="connsiteY0" fmla="*/ 3461657 h 3461657"/>
              <a:gd name="connsiteX1" fmla="*/ 1724025 w 3448050"/>
              <a:gd name="connsiteY1" fmla="*/ 0 h 3461657"/>
              <a:gd name="connsiteX2" fmla="*/ 3448050 w 3448050"/>
              <a:gd name="connsiteY2" fmla="*/ 3461657 h 3461657"/>
              <a:gd name="connsiteX3" fmla="*/ 0 w 3448050"/>
              <a:gd name="connsiteY3" fmla="*/ 3461657 h 3461657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92"/>
              <a:gd name="connsiteX1" fmla="*/ 1724025 w 3448050"/>
              <a:gd name="connsiteY1" fmla="*/ 21 h 3461692"/>
              <a:gd name="connsiteX2" fmla="*/ 3448050 w 3448050"/>
              <a:gd name="connsiteY2" fmla="*/ 3461678 h 3461692"/>
              <a:gd name="connsiteX3" fmla="*/ 0 w 3448050"/>
              <a:gd name="connsiteY3" fmla="*/ 3461678 h 3461692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724 h 3461738"/>
              <a:gd name="connsiteX1" fmla="*/ 1724025 w 3448050"/>
              <a:gd name="connsiteY1" fmla="*/ 67 h 3461738"/>
              <a:gd name="connsiteX2" fmla="*/ 3448050 w 3448050"/>
              <a:gd name="connsiteY2" fmla="*/ 3461724 h 3461738"/>
              <a:gd name="connsiteX3" fmla="*/ 0 w 3448050"/>
              <a:gd name="connsiteY3" fmla="*/ 3461724 h 34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3461738">
                <a:moveTo>
                  <a:pt x="0" y="3461724"/>
                </a:moveTo>
                <a:cubicBezTo>
                  <a:pt x="889000" y="3469888"/>
                  <a:pt x="930275" y="-17622"/>
                  <a:pt x="1724025" y="67"/>
                </a:cubicBezTo>
                <a:cubicBezTo>
                  <a:pt x="2470150" y="1428"/>
                  <a:pt x="2549525" y="3460363"/>
                  <a:pt x="3448050" y="3461724"/>
                </a:cubicBezTo>
                <a:lnTo>
                  <a:pt x="0" y="3461724"/>
                </a:lnTo>
                <a:close/>
              </a:path>
            </a:pathLst>
          </a:custGeom>
          <a:solidFill>
            <a:srgbClr val="F3A88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이등변 삼각형 9"/>
          <p:cNvSpPr/>
          <p:nvPr/>
        </p:nvSpPr>
        <p:spPr>
          <a:xfrm>
            <a:off x="5252757" y="3746500"/>
            <a:ext cx="3448050" cy="3111500"/>
          </a:xfrm>
          <a:custGeom>
            <a:avLst/>
            <a:gdLst>
              <a:gd name="connsiteX0" fmla="*/ 0 w 3448050"/>
              <a:gd name="connsiteY0" fmla="*/ 3461657 h 3461657"/>
              <a:gd name="connsiteX1" fmla="*/ 1724025 w 3448050"/>
              <a:gd name="connsiteY1" fmla="*/ 0 h 3461657"/>
              <a:gd name="connsiteX2" fmla="*/ 3448050 w 3448050"/>
              <a:gd name="connsiteY2" fmla="*/ 3461657 h 3461657"/>
              <a:gd name="connsiteX3" fmla="*/ 0 w 3448050"/>
              <a:gd name="connsiteY3" fmla="*/ 3461657 h 3461657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92"/>
              <a:gd name="connsiteX1" fmla="*/ 1724025 w 3448050"/>
              <a:gd name="connsiteY1" fmla="*/ 21 h 3461692"/>
              <a:gd name="connsiteX2" fmla="*/ 3448050 w 3448050"/>
              <a:gd name="connsiteY2" fmla="*/ 3461678 h 3461692"/>
              <a:gd name="connsiteX3" fmla="*/ 0 w 3448050"/>
              <a:gd name="connsiteY3" fmla="*/ 3461678 h 3461692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724 h 3461738"/>
              <a:gd name="connsiteX1" fmla="*/ 1724025 w 3448050"/>
              <a:gd name="connsiteY1" fmla="*/ 67 h 3461738"/>
              <a:gd name="connsiteX2" fmla="*/ 3448050 w 3448050"/>
              <a:gd name="connsiteY2" fmla="*/ 3461724 h 3461738"/>
              <a:gd name="connsiteX3" fmla="*/ 0 w 3448050"/>
              <a:gd name="connsiteY3" fmla="*/ 3461724 h 34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3461738">
                <a:moveTo>
                  <a:pt x="0" y="3461724"/>
                </a:moveTo>
                <a:cubicBezTo>
                  <a:pt x="889000" y="3469888"/>
                  <a:pt x="930275" y="-17622"/>
                  <a:pt x="1724025" y="67"/>
                </a:cubicBezTo>
                <a:cubicBezTo>
                  <a:pt x="2470150" y="1428"/>
                  <a:pt x="2549525" y="3460363"/>
                  <a:pt x="3448050" y="3461724"/>
                </a:cubicBezTo>
                <a:lnTo>
                  <a:pt x="0" y="3461724"/>
                </a:lnTo>
                <a:close/>
              </a:path>
            </a:pathLst>
          </a:custGeom>
          <a:solidFill>
            <a:srgbClr val="F3A88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이등변 삼각형 9"/>
          <p:cNvSpPr/>
          <p:nvPr/>
        </p:nvSpPr>
        <p:spPr>
          <a:xfrm>
            <a:off x="7003676" y="5461000"/>
            <a:ext cx="3448050" cy="1397000"/>
          </a:xfrm>
          <a:custGeom>
            <a:avLst/>
            <a:gdLst>
              <a:gd name="connsiteX0" fmla="*/ 0 w 3448050"/>
              <a:gd name="connsiteY0" fmla="*/ 3461657 h 3461657"/>
              <a:gd name="connsiteX1" fmla="*/ 1724025 w 3448050"/>
              <a:gd name="connsiteY1" fmla="*/ 0 h 3461657"/>
              <a:gd name="connsiteX2" fmla="*/ 3448050 w 3448050"/>
              <a:gd name="connsiteY2" fmla="*/ 3461657 h 3461657"/>
              <a:gd name="connsiteX3" fmla="*/ 0 w 3448050"/>
              <a:gd name="connsiteY3" fmla="*/ 3461657 h 3461657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92"/>
              <a:gd name="connsiteX1" fmla="*/ 1724025 w 3448050"/>
              <a:gd name="connsiteY1" fmla="*/ 21 h 3461692"/>
              <a:gd name="connsiteX2" fmla="*/ 3448050 w 3448050"/>
              <a:gd name="connsiteY2" fmla="*/ 3461678 h 3461692"/>
              <a:gd name="connsiteX3" fmla="*/ 0 w 3448050"/>
              <a:gd name="connsiteY3" fmla="*/ 3461678 h 3461692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724 h 3461738"/>
              <a:gd name="connsiteX1" fmla="*/ 1724025 w 3448050"/>
              <a:gd name="connsiteY1" fmla="*/ 67 h 3461738"/>
              <a:gd name="connsiteX2" fmla="*/ 3448050 w 3448050"/>
              <a:gd name="connsiteY2" fmla="*/ 3461724 h 3461738"/>
              <a:gd name="connsiteX3" fmla="*/ 0 w 3448050"/>
              <a:gd name="connsiteY3" fmla="*/ 3461724 h 34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3461738">
                <a:moveTo>
                  <a:pt x="0" y="3461724"/>
                </a:moveTo>
                <a:cubicBezTo>
                  <a:pt x="889000" y="3469888"/>
                  <a:pt x="930275" y="-17622"/>
                  <a:pt x="1724025" y="67"/>
                </a:cubicBezTo>
                <a:cubicBezTo>
                  <a:pt x="2470150" y="1428"/>
                  <a:pt x="2549525" y="3460363"/>
                  <a:pt x="3448050" y="3461724"/>
                </a:cubicBezTo>
                <a:lnTo>
                  <a:pt x="0" y="3461724"/>
                </a:lnTo>
                <a:close/>
              </a:path>
            </a:pathLst>
          </a:custGeom>
          <a:solidFill>
            <a:srgbClr val="645E62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1153448" y="1935088"/>
            <a:ext cx="477088" cy="248488"/>
            <a:chOff x="9786551" y="2269703"/>
            <a:chExt cx="813855" cy="423891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10176515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1706180" y="1835362"/>
            <a:ext cx="2900953" cy="3288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0202</a:t>
            </a:r>
            <a:r>
              <a:rPr lang="ko-KR" altLang="en-US" sz="1400" b="1" dirty="0">
                <a:solidFill>
                  <a:srgbClr val="E7E6E6">
                    <a:lumMod val="50000"/>
                  </a:srgbClr>
                </a:solidFill>
              </a:rPr>
              <a:t> </a:t>
            </a:r>
            <a:endParaRPr lang="en-US" altLang="ko-KR" sz="14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프로젝트 기획 및 주제 선정 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일정 수립과 </a:t>
            </a:r>
            <a:r>
              <a:rPr lang="ko-KR" altLang="en-US" sz="1200" b="1" dirty="0" err="1">
                <a:solidFill>
                  <a:srgbClr val="E7E6E6">
                    <a:lumMod val="50000"/>
                  </a:srgbClr>
                </a:solidFill>
              </a:rPr>
              <a:t>기획안</a:t>
            </a: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 작성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0203</a:t>
            </a: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 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프로젝트 아이디어 발표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각 팀원 역할 분담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0204</a:t>
            </a:r>
            <a:r>
              <a:rPr lang="ko-KR" altLang="en-US" sz="1400" b="1" dirty="0">
                <a:solidFill>
                  <a:srgbClr val="E7E6E6">
                    <a:lumMod val="50000"/>
                  </a:srgbClr>
                </a:solidFill>
              </a:rPr>
              <a:t> </a:t>
            </a: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~</a:t>
            </a:r>
            <a:r>
              <a:rPr lang="ko-KR" altLang="en-US" sz="1400" b="1" dirty="0">
                <a:solidFill>
                  <a:srgbClr val="E7E6E6">
                    <a:lumMod val="50000"/>
                  </a:srgbClr>
                </a:solidFill>
              </a:rPr>
              <a:t> </a:t>
            </a: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0205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프로젝트 설계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데이터 베이스 설계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E7E6E6">
                    <a:lumMod val="50000"/>
                  </a:srgbClr>
                </a:solidFill>
              </a:rPr>
              <a:t>도구</a:t>
            </a:r>
            <a:endParaRPr lang="en-US" altLang="ko-KR" sz="1400" b="1" dirty="0">
              <a:solidFill>
                <a:srgbClr val="E7E6E6">
                  <a:lumMod val="50000"/>
                </a:srgb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팀 토론</a:t>
            </a:r>
            <a:r>
              <a:rPr lang="en-US" altLang="ko-KR" sz="1200" b="1" dirty="0">
                <a:solidFill>
                  <a:srgbClr val="E7E6E6">
                    <a:lumMod val="50000"/>
                  </a:srgbClr>
                </a:solidFill>
              </a:rPr>
              <a:t>,</a:t>
            </a: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 </a:t>
            </a:r>
            <a:r>
              <a:rPr lang="en-US" altLang="ko-KR" sz="1200" b="1" dirty="0">
                <a:solidFill>
                  <a:srgbClr val="E7E6E6">
                    <a:lumMod val="50000"/>
                  </a:srgbClr>
                </a:solidFill>
              </a:rPr>
              <a:t>PowerPoint, (</a:t>
            </a:r>
            <a:r>
              <a:rPr lang="en-US" altLang="ko-KR" sz="1200" b="1" dirty="0" err="1">
                <a:solidFill>
                  <a:srgbClr val="E7E6E6">
                    <a:lumMod val="50000"/>
                  </a:srgbClr>
                </a:solidFill>
              </a:rPr>
              <a:t>db</a:t>
            </a: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프로그램</a:t>
            </a:r>
            <a:r>
              <a:rPr lang="en-US" altLang="ko-KR" sz="1200" b="1" dirty="0">
                <a:solidFill>
                  <a:srgbClr val="E7E6E6">
                    <a:lumMod val="50000"/>
                  </a:srgbClr>
                </a:solidFill>
              </a:rPr>
              <a:t>)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696748" y="1915086"/>
            <a:ext cx="473676" cy="248488"/>
            <a:chOff x="9786551" y="2269703"/>
            <a:chExt cx="808035" cy="423891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F3A8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9786551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S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5251760" y="1811976"/>
            <a:ext cx="2900953" cy="3519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0206</a:t>
            </a:r>
            <a:r>
              <a:rPr lang="ko-KR" altLang="en-US" sz="1400" b="1" dirty="0">
                <a:solidFill>
                  <a:srgbClr val="E7E6E6">
                    <a:lumMod val="50000"/>
                  </a:srgbClr>
                </a:solidFill>
              </a:rPr>
              <a:t> </a:t>
            </a: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~</a:t>
            </a:r>
            <a:r>
              <a:rPr lang="ko-KR" altLang="en-US" sz="1400" b="1" dirty="0">
                <a:solidFill>
                  <a:srgbClr val="E7E6E6">
                    <a:lumMod val="50000"/>
                  </a:srgbClr>
                </a:solidFill>
              </a:rPr>
              <a:t> </a:t>
            </a: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0216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프로젝트 개발 진행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분담한 기능 각자 개발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도움이 필요할 때 요청 및 피드백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0208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팀 별 중간점검 회의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E7E6E6">
                    <a:lumMod val="50000"/>
                  </a:srgbClr>
                </a:solidFill>
              </a:rPr>
              <a:t>도구</a:t>
            </a:r>
            <a:endParaRPr lang="en-US" altLang="ko-KR" sz="1400" b="1" dirty="0">
              <a:solidFill>
                <a:srgbClr val="E7E6E6">
                  <a:lumMod val="50000"/>
                </a:srgb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rgbClr val="E7E6E6">
                    <a:lumMod val="50000"/>
                  </a:srgbClr>
                </a:solidFill>
              </a:rPr>
              <a:t>Python, Html, </a:t>
            </a:r>
            <a:r>
              <a:rPr lang="en-US" altLang="ko-KR" sz="1200" b="1" dirty="0" err="1">
                <a:solidFill>
                  <a:srgbClr val="E7E6E6">
                    <a:lumMod val="50000"/>
                  </a:srgbClr>
                </a:solidFill>
              </a:rPr>
              <a:t>Css</a:t>
            </a:r>
            <a:r>
              <a:rPr lang="en-US" altLang="ko-KR" sz="1200" b="1" dirty="0">
                <a:solidFill>
                  <a:srgbClr val="E7E6E6">
                    <a:lumMod val="50000"/>
                  </a:srgbClr>
                </a:solidFill>
              </a:rPr>
              <a:t>, </a:t>
            </a:r>
            <a:r>
              <a:rPr lang="en-US" altLang="ko-KR" sz="1200" b="1" dirty="0" err="1">
                <a:solidFill>
                  <a:srgbClr val="E7E6E6">
                    <a:lumMod val="50000"/>
                  </a:srgbClr>
                </a:solidFill>
              </a:rPr>
              <a:t>Javascript</a:t>
            </a:r>
            <a:r>
              <a:rPr lang="en-US" altLang="ko-KR" sz="1200" b="1" dirty="0">
                <a:solidFill>
                  <a:srgbClr val="E7E6E6">
                    <a:lumMod val="50000"/>
                  </a:srgbClr>
                </a:solidFill>
              </a:rPr>
              <a:t>, jQuery</a:t>
            </a:r>
          </a:p>
          <a:p>
            <a:pPr algn="r"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E7E6E6">
                    <a:lumMod val="50000"/>
                  </a:srgbClr>
                </a:solidFill>
              </a:rPr>
              <a:t>Github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69" name="이등변 삼각형 9"/>
          <p:cNvSpPr/>
          <p:nvPr/>
        </p:nvSpPr>
        <p:spPr>
          <a:xfrm>
            <a:off x="8754595" y="6108700"/>
            <a:ext cx="3448050" cy="749300"/>
          </a:xfrm>
          <a:custGeom>
            <a:avLst/>
            <a:gdLst>
              <a:gd name="connsiteX0" fmla="*/ 0 w 3448050"/>
              <a:gd name="connsiteY0" fmla="*/ 3461657 h 3461657"/>
              <a:gd name="connsiteX1" fmla="*/ 1724025 w 3448050"/>
              <a:gd name="connsiteY1" fmla="*/ 0 h 3461657"/>
              <a:gd name="connsiteX2" fmla="*/ 3448050 w 3448050"/>
              <a:gd name="connsiteY2" fmla="*/ 3461657 h 3461657"/>
              <a:gd name="connsiteX3" fmla="*/ 0 w 3448050"/>
              <a:gd name="connsiteY3" fmla="*/ 3461657 h 3461657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78"/>
              <a:gd name="connsiteX1" fmla="*/ 1724025 w 3448050"/>
              <a:gd name="connsiteY1" fmla="*/ 21 h 3461678"/>
              <a:gd name="connsiteX2" fmla="*/ 3448050 w 3448050"/>
              <a:gd name="connsiteY2" fmla="*/ 3461678 h 3461678"/>
              <a:gd name="connsiteX3" fmla="*/ 0 w 3448050"/>
              <a:gd name="connsiteY3" fmla="*/ 3461678 h 3461678"/>
              <a:gd name="connsiteX0" fmla="*/ 0 w 3448050"/>
              <a:gd name="connsiteY0" fmla="*/ 3461678 h 3461692"/>
              <a:gd name="connsiteX1" fmla="*/ 1724025 w 3448050"/>
              <a:gd name="connsiteY1" fmla="*/ 21 h 3461692"/>
              <a:gd name="connsiteX2" fmla="*/ 3448050 w 3448050"/>
              <a:gd name="connsiteY2" fmla="*/ 3461678 h 3461692"/>
              <a:gd name="connsiteX3" fmla="*/ 0 w 3448050"/>
              <a:gd name="connsiteY3" fmla="*/ 3461678 h 3461692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672 h 3461686"/>
              <a:gd name="connsiteX1" fmla="*/ 1724025 w 3448050"/>
              <a:gd name="connsiteY1" fmla="*/ 15 h 3461686"/>
              <a:gd name="connsiteX2" fmla="*/ 3448050 w 3448050"/>
              <a:gd name="connsiteY2" fmla="*/ 3461672 h 3461686"/>
              <a:gd name="connsiteX3" fmla="*/ 0 w 3448050"/>
              <a:gd name="connsiteY3" fmla="*/ 3461672 h 3461686"/>
              <a:gd name="connsiteX0" fmla="*/ 0 w 3448050"/>
              <a:gd name="connsiteY0" fmla="*/ 3461724 h 3461738"/>
              <a:gd name="connsiteX1" fmla="*/ 1724025 w 3448050"/>
              <a:gd name="connsiteY1" fmla="*/ 67 h 3461738"/>
              <a:gd name="connsiteX2" fmla="*/ 3448050 w 3448050"/>
              <a:gd name="connsiteY2" fmla="*/ 3461724 h 3461738"/>
              <a:gd name="connsiteX3" fmla="*/ 0 w 3448050"/>
              <a:gd name="connsiteY3" fmla="*/ 3461724 h 346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3461738">
                <a:moveTo>
                  <a:pt x="0" y="3461724"/>
                </a:moveTo>
                <a:cubicBezTo>
                  <a:pt x="889000" y="3469888"/>
                  <a:pt x="930275" y="-17622"/>
                  <a:pt x="1724025" y="67"/>
                </a:cubicBezTo>
                <a:cubicBezTo>
                  <a:pt x="2470150" y="1428"/>
                  <a:pt x="2549525" y="3460363"/>
                  <a:pt x="3448050" y="3461724"/>
                </a:cubicBezTo>
                <a:lnTo>
                  <a:pt x="0" y="3461724"/>
                </a:lnTo>
                <a:close/>
              </a:path>
            </a:pathLst>
          </a:custGeom>
          <a:solidFill>
            <a:srgbClr val="645E62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8233895" y="1909758"/>
            <a:ext cx="473676" cy="248488"/>
            <a:chOff x="9786551" y="2269703"/>
            <a:chExt cx="808035" cy="423891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9786551" y="2302476"/>
              <a:ext cx="808035" cy="358346"/>
            </a:xfrm>
            <a:prstGeom prst="roundRect">
              <a:avLst>
                <a:gd name="adj" fmla="val 50000"/>
              </a:avLst>
            </a:prstGeom>
            <a:solidFill>
              <a:srgbClr val="645E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9786551" y="2269703"/>
              <a:ext cx="423891" cy="423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S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8763507" y="1806648"/>
            <a:ext cx="2900953" cy="3011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0217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프로젝트 테스트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0218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프로젝트 발표 준비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7E6E6">
                    <a:lumMod val="50000"/>
                  </a:srgbClr>
                </a:solidFill>
              </a:rPr>
              <a:t>0219</a:t>
            </a:r>
            <a:r>
              <a:rPr lang="ko-KR" altLang="en-US" sz="1400" b="1" dirty="0">
                <a:solidFill>
                  <a:srgbClr val="E7E6E6">
                    <a:lumMod val="50000"/>
                  </a:srgbClr>
                </a:solidFill>
              </a:rPr>
              <a:t> </a:t>
            </a:r>
            <a:endParaRPr lang="en-US" altLang="ko-KR" sz="1400" b="1" dirty="0">
              <a:solidFill>
                <a:srgbClr val="E7E6E6">
                  <a:lumMod val="50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E7E6E6">
                    <a:lumMod val="50000"/>
                  </a:srgbClr>
                </a:solidFill>
              </a:rPr>
              <a:t>프로젝트 발표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E7E6E6">
                    <a:lumMod val="50000"/>
                  </a:srgbClr>
                </a:solidFill>
              </a:rPr>
              <a:t>도구</a:t>
            </a:r>
            <a:endParaRPr lang="en-US" altLang="ko-KR" sz="1400" b="1" dirty="0">
              <a:solidFill>
                <a:srgbClr val="E7E6E6">
                  <a:lumMod val="50000"/>
                </a:srgb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rgbClr val="E7E6E6">
                    <a:lumMod val="50000"/>
                  </a:srgbClr>
                </a:solidFill>
              </a:rPr>
              <a:t>Zoom, </a:t>
            </a:r>
            <a:r>
              <a:rPr lang="en-US" altLang="ko-KR" sz="1200" b="1" dirty="0" err="1">
                <a:solidFill>
                  <a:srgbClr val="E7E6E6">
                    <a:lumMod val="50000"/>
                  </a:srgbClr>
                </a:solidFill>
              </a:rPr>
              <a:t>Kakaotalk</a:t>
            </a: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rgbClr val="E7E6E6">
                    <a:lumMod val="50000"/>
                  </a:srgbClr>
                </a:solidFill>
              </a:rPr>
              <a:t>PowerPoint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B29790-6C5E-1145-9FBE-3666409327E1}"/>
              </a:ext>
            </a:extLst>
          </p:cNvPr>
          <p:cNvSpPr/>
          <p:nvPr/>
        </p:nvSpPr>
        <p:spPr>
          <a:xfrm>
            <a:off x="1107789" y="1395323"/>
            <a:ext cx="161366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E7E6E6">
                    <a:lumMod val="50000"/>
                  </a:srgbClr>
                </a:solidFill>
              </a:rPr>
              <a:t>사전 기획</a:t>
            </a:r>
            <a:endParaRPr lang="en-US" altLang="ko-KR" b="1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CCFDB9-2527-5F44-BECC-982E3A330198}"/>
              </a:ext>
            </a:extLst>
          </p:cNvPr>
          <p:cNvSpPr/>
          <p:nvPr/>
        </p:nvSpPr>
        <p:spPr>
          <a:xfrm>
            <a:off x="4607133" y="1400680"/>
            <a:ext cx="161366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E7E6E6">
                    <a:lumMod val="50000"/>
                  </a:srgbClr>
                </a:solidFill>
              </a:rPr>
              <a:t>개발</a:t>
            </a:r>
            <a:endParaRPr lang="en-US" altLang="ko-KR" b="1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8BF35B-8AE0-A84A-84E8-D00349B593A1}"/>
              </a:ext>
            </a:extLst>
          </p:cNvPr>
          <p:cNvSpPr/>
          <p:nvPr/>
        </p:nvSpPr>
        <p:spPr>
          <a:xfrm>
            <a:off x="8152713" y="1386022"/>
            <a:ext cx="2769533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E7E6E6">
                    <a:lumMod val="50000"/>
                  </a:srgbClr>
                </a:solidFill>
              </a:rPr>
              <a:t>수정</a:t>
            </a:r>
            <a:r>
              <a:rPr lang="en-US" altLang="ko-KR" b="1" dirty="0">
                <a:solidFill>
                  <a:srgbClr val="E7E6E6">
                    <a:lumMod val="50000"/>
                  </a:srgbClr>
                </a:solidFill>
              </a:rPr>
              <a:t>/</a:t>
            </a:r>
            <a:r>
              <a:rPr lang="ko-KR" altLang="en-US" b="1" dirty="0">
                <a:solidFill>
                  <a:srgbClr val="E7E6E6">
                    <a:lumMod val="50000"/>
                  </a:srgbClr>
                </a:solidFill>
              </a:rPr>
              <a:t>보완 및 발표 준비 </a:t>
            </a:r>
            <a:endParaRPr lang="en-US" altLang="ko-KR" b="1" dirty="0">
              <a:solidFill>
                <a:srgbClr val="E7E6E6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43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/>
          <p:cNvSpPr/>
          <p:nvPr/>
        </p:nvSpPr>
        <p:spPr>
          <a:xfrm flipV="1">
            <a:off x="0" y="-1"/>
            <a:ext cx="12192000" cy="6859710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978246" y="2118587"/>
            <a:ext cx="550568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chemeClr val="bg1"/>
                </a:solidFill>
              </a:rPr>
              <a:t>04 </a:t>
            </a:r>
            <a:r>
              <a:rPr lang="ko-KR" altLang="en-US" sz="3200" b="1" i="1" kern="0" dirty="0">
                <a:solidFill>
                  <a:schemeClr val="bg1"/>
                </a:solidFill>
              </a:rPr>
              <a:t>수행결과 및 시연</a:t>
            </a:r>
            <a:endParaRPr lang="en-US" altLang="ko-KR" sz="3200" b="1" i="1" kern="0" dirty="0">
              <a:solidFill>
                <a:schemeClr val="bg1"/>
              </a:solidFill>
            </a:endParaRPr>
          </a:p>
        </p:txBody>
      </p:sp>
      <p:sp>
        <p:nvSpPr>
          <p:cNvPr id="2" name="이등변 삼각형 1"/>
          <p:cNvSpPr/>
          <p:nvPr/>
        </p:nvSpPr>
        <p:spPr>
          <a:xfrm>
            <a:off x="609600" y="5326743"/>
            <a:ext cx="3454400" cy="1199564"/>
          </a:xfrm>
          <a:prstGeom prst="triangle">
            <a:avLst>
              <a:gd name="adj" fmla="val 6279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4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31812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8149312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9041674" y="2177795"/>
            <a:ext cx="2435125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게시판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글 올리기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삭제 기능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731812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8149312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9041674" y="3896899"/>
            <a:ext cx="2435125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오늘의 질문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하루 하나의 질문에 답글 기능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58769" y="2177795"/>
            <a:ext cx="2435125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로그인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회원가입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로그인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로그아웃 기능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작성 폼에 맞춘 회원가입 기능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8" name="타원 57"/>
          <p:cNvSpPr/>
          <p:nvPr/>
        </p:nvSpPr>
        <p:spPr>
          <a:xfrm flipH="1">
            <a:off x="3451654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3595426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 flipH="1">
            <a:off x="3451654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3595426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58769" y="3896899"/>
            <a:ext cx="2435125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참여코드 생성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사용자의 그룹을 나누는 기능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그룹 정보 및 사진 업로드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54200" y="1764568"/>
            <a:ext cx="3599711" cy="3429745"/>
            <a:chOff x="4132070" y="1600201"/>
            <a:chExt cx="3971028" cy="3783530"/>
          </a:xfrm>
        </p:grpSpPr>
        <p:sp>
          <p:nvSpPr>
            <p:cNvPr id="43" name="자유형 42"/>
            <p:cNvSpPr/>
            <p:nvPr/>
          </p:nvSpPr>
          <p:spPr>
            <a:xfrm>
              <a:off x="5825082" y="1979036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24910 w 585004"/>
                <a:gd name="connsiteY1" fmla="*/ 35657 h 1505514"/>
                <a:gd name="connsiteX2" fmla="*/ 585004 w 585004"/>
                <a:gd name="connsiteY2" fmla="*/ 760172 h 1505514"/>
                <a:gd name="connsiteX3" fmla="*/ 390479 w 585004"/>
                <a:gd name="connsiteY3" fmla="*/ 1397002 h 1505514"/>
                <a:gd name="connsiteX4" fmla="*/ 363413 w 585004"/>
                <a:gd name="connsiteY4" fmla="*/ 1433197 h 1505514"/>
                <a:gd name="connsiteX5" fmla="*/ 333608 w 585004"/>
                <a:gd name="connsiteY5" fmla="*/ 1460286 h 1505514"/>
                <a:gd name="connsiteX6" fmla="*/ 292502 w 585004"/>
                <a:gd name="connsiteY6" fmla="*/ 1505514 h 1505514"/>
                <a:gd name="connsiteX7" fmla="*/ 251396 w 585004"/>
                <a:gd name="connsiteY7" fmla="*/ 1460286 h 1505514"/>
                <a:gd name="connsiteX8" fmla="*/ 221591 w 585004"/>
                <a:gd name="connsiteY8" fmla="*/ 1433197 h 1505514"/>
                <a:gd name="connsiteX9" fmla="*/ 194525 w 585004"/>
                <a:gd name="connsiteY9" fmla="*/ 1397002 h 1505514"/>
                <a:gd name="connsiteX10" fmla="*/ 0 w 585004"/>
                <a:gd name="connsiteY10" fmla="*/ 760172 h 1505514"/>
                <a:gd name="connsiteX11" fmla="*/ 260094 w 585004"/>
                <a:gd name="connsiteY11" fmla="*/ 35657 h 1505514"/>
                <a:gd name="connsiteX12" fmla="*/ 292502 w 585004"/>
                <a:gd name="connsiteY12" fmla="*/ 0 h 150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24910" y="35657"/>
                  </a:lnTo>
                  <a:cubicBezTo>
                    <a:pt x="487396" y="232545"/>
                    <a:pt x="585004" y="484960"/>
                    <a:pt x="585004" y="760172"/>
                  </a:cubicBezTo>
                  <a:cubicBezTo>
                    <a:pt x="585004" y="996069"/>
                    <a:pt x="513292" y="1215216"/>
                    <a:pt x="390479" y="1397002"/>
                  </a:cubicBezTo>
                  <a:lnTo>
                    <a:pt x="363413" y="1433197"/>
                  </a:lnTo>
                  <a:lnTo>
                    <a:pt x="333608" y="1460286"/>
                  </a:lnTo>
                  <a:lnTo>
                    <a:pt x="292502" y="1505514"/>
                  </a:lnTo>
                  <a:lnTo>
                    <a:pt x="251396" y="1460286"/>
                  </a:lnTo>
                  <a:lnTo>
                    <a:pt x="221591" y="1433197"/>
                  </a:lnTo>
                  <a:lnTo>
                    <a:pt x="194525" y="1397002"/>
                  </a:lnTo>
                  <a:cubicBezTo>
                    <a:pt x="71712" y="1215216"/>
                    <a:pt x="0" y="996069"/>
                    <a:pt x="0" y="760172"/>
                  </a:cubicBezTo>
                  <a:cubicBezTo>
                    <a:pt x="0" y="484960"/>
                    <a:pt x="97608" y="232545"/>
                    <a:pt x="260094" y="35657"/>
                  </a:cubicBez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4" name="자유형 43"/>
            <p:cNvSpPr/>
            <p:nvPr/>
          </p:nvSpPr>
          <p:spPr>
            <a:xfrm>
              <a:off x="4417833" y="3105714"/>
              <a:ext cx="1693012" cy="772502"/>
            </a:xfrm>
            <a:custGeom>
              <a:avLst/>
              <a:gdLst>
                <a:gd name="connsiteX0" fmla="*/ 853245 w 1693012"/>
                <a:gd name="connsiteY0" fmla="*/ 0 h 772502"/>
                <a:gd name="connsiteX1" fmla="*/ 1577760 w 1693012"/>
                <a:gd name="connsiteY1" fmla="*/ 260094 h 772502"/>
                <a:gd name="connsiteX2" fmla="*/ 1628840 w 1693012"/>
                <a:gd name="connsiteY2" fmla="*/ 306519 h 772502"/>
                <a:gd name="connsiteX3" fmla="*/ 1667343 w 1693012"/>
                <a:gd name="connsiteY3" fmla="*/ 358009 h 772502"/>
                <a:gd name="connsiteX4" fmla="*/ 1693012 w 1693012"/>
                <a:gd name="connsiteY4" fmla="*/ 386251 h 772502"/>
                <a:gd name="connsiteX5" fmla="*/ 1667343 w 1693012"/>
                <a:gd name="connsiteY5" fmla="*/ 414493 h 772502"/>
                <a:gd name="connsiteX6" fmla="*/ 1628840 w 1693012"/>
                <a:gd name="connsiteY6" fmla="*/ 465983 h 772502"/>
                <a:gd name="connsiteX7" fmla="*/ 1577760 w 1693012"/>
                <a:gd name="connsiteY7" fmla="*/ 512408 h 772502"/>
                <a:gd name="connsiteX8" fmla="*/ 853245 w 1693012"/>
                <a:gd name="connsiteY8" fmla="*/ 772502 h 772502"/>
                <a:gd name="connsiteX9" fmla="*/ 47845 w 1693012"/>
                <a:gd name="connsiteY9" fmla="*/ 438894 h 772502"/>
                <a:gd name="connsiteX10" fmla="*/ 0 w 1693012"/>
                <a:gd name="connsiteY10" fmla="*/ 386251 h 772502"/>
                <a:gd name="connsiteX11" fmla="*/ 47845 w 1693012"/>
                <a:gd name="connsiteY11" fmla="*/ 333608 h 772502"/>
                <a:gd name="connsiteX12" fmla="*/ 853245 w 1693012"/>
                <a:gd name="connsiteY12" fmla="*/ 0 h 77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53245" y="0"/>
                  </a:moveTo>
                  <a:cubicBezTo>
                    <a:pt x="1128458" y="0"/>
                    <a:pt x="1380872" y="97608"/>
                    <a:pt x="1577760" y="260094"/>
                  </a:cubicBezTo>
                  <a:lnTo>
                    <a:pt x="1628840" y="306519"/>
                  </a:lnTo>
                  <a:lnTo>
                    <a:pt x="1667343" y="358009"/>
                  </a:lnTo>
                  <a:lnTo>
                    <a:pt x="1693012" y="386251"/>
                  </a:lnTo>
                  <a:lnTo>
                    <a:pt x="1667343" y="414493"/>
                  </a:lnTo>
                  <a:lnTo>
                    <a:pt x="1628840" y="465983"/>
                  </a:lnTo>
                  <a:lnTo>
                    <a:pt x="1577760" y="512408"/>
                  </a:lnTo>
                  <a:cubicBezTo>
                    <a:pt x="1380872" y="674894"/>
                    <a:pt x="1128458" y="772502"/>
                    <a:pt x="853245" y="772502"/>
                  </a:cubicBezTo>
                  <a:cubicBezTo>
                    <a:pt x="538717" y="772502"/>
                    <a:pt x="253965" y="645014"/>
                    <a:pt x="47845" y="438894"/>
                  </a:cubicBezTo>
                  <a:lnTo>
                    <a:pt x="0" y="386251"/>
                  </a:lnTo>
                  <a:lnTo>
                    <a:pt x="47845" y="333608"/>
                  </a:lnTo>
                  <a:cubicBezTo>
                    <a:pt x="253965" y="127488"/>
                    <a:pt x="538717" y="0"/>
                    <a:pt x="8532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6124324" y="3105714"/>
              <a:ext cx="1693012" cy="772502"/>
            </a:xfrm>
            <a:custGeom>
              <a:avLst/>
              <a:gdLst>
                <a:gd name="connsiteX0" fmla="*/ 839766 w 1693012"/>
                <a:gd name="connsiteY0" fmla="*/ 0 h 772502"/>
                <a:gd name="connsiteX1" fmla="*/ 1645166 w 1693012"/>
                <a:gd name="connsiteY1" fmla="*/ 333608 h 772502"/>
                <a:gd name="connsiteX2" fmla="*/ 1693012 w 1693012"/>
                <a:gd name="connsiteY2" fmla="*/ 386251 h 772502"/>
                <a:gd name="connsiteX3" fmla="*/ 1645166 w 1693012"/>
                <a:gd name="connsiteY3" fmla="*/ 438894 h 772502"/>
                <a:gd name="connsiteX4" fmla="*/ 839766 w 1693012"/>
                <a:gd name="connsiteY4" fmla="*/ 772502 h 772502"/>
                <a:gd name="connsiteX5" fmla="*/ 115251 w 1693012"/>
                <a:gd name="connsiteY5" fmla="*/ 512408 h 772502"/>
                <a:gd name="connsiteX6" fmla="*/ 64171 w 1693012"/>
                <a:gd name="connsiteY6" fmla="*/ 465983 h 772502"/>
                <a:gd name="connsiteX7" fmla="*/ 25668 w 1693012"/>
                <a:gd name="connsiteY7" fmla="*/ 414493 h 772502"/>
                <a:gd name="connsiteX8" fmla="*/ 0 w 1693012"/>
                <a:gd name="connsiteY8" fmla="*/ 386251 h 772502"/>
                <a:gd name="connsiteX9" fmla="*/ 25668 w 1693012"/>
                <a:gd name="connsiteY9" fmla="*/ 358009 h 772502"/>
                <a:gd name="connsiteX10" fmla="*/ 64171 w 1693012"/>
                <a:gd name="connsiteY10" fmla="*/ 306519 h 772502"/>
                <a:gd name="connsiteX11" fmla="*/ 115251 w 1693012"/>
                <a:gd name="connsiteY11" fmla="*/ 260094 h 772502"/>
                <a:gd name="connsiteX12" fmla="*/ 839766 w 1693012"/>
                <a:gd name="connsiteY12" fmla="*/ 0 h 77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39766" y="0"/>
                  </a:moveTo>
                  <a:cubicBezTo>
                    <a:pt x="1154295" y="0"/>
                    <a:pt x="1439047" y="127488"/>
                    <a:pt x="1645166" y="333608"/>
                  </a:cubicBezTo>
                  <a:lnTo>
                    <a:pt x="1693012" y="386251"/>
                  </a:lnTo>
                  <a:lnTo>
                    <a:pt x="1645166" y="438894"/>
                  </a:lnTo>
                  <a:cubicBezTo>
                    <a:pt x="1439047" y="645014"/>
                    <a:pt x="1154295" y="772502"/>
                    <a:pt x="839766" y="772502"/>
                  </a:cubicBezTo>
                  <a:cubicBezTo>
                    <a:pt x="564554" y="772502"/>
                    <a:pt x="312139" y="674894"/>
                    <a:pt x="115251" y="512408"/>
                  </a:cubicBezTo>
                  <a:lnTo>
                    <a:pt x="64171" y="465983"/>
                  </a:lnTo>
                  <a:lnTo>
                    <a:pt x="25668" y="414493"/>
                  </a:lnTo>
                  <a:lnTo>
                    <a:pt x="0" y="386251"/>
                  </a:lnTo>
                  <a:lnTo>
                    <a:pt x="25668" y="358009"/>
                  </a:lnTo>
                  <a:lnTo>
                    <a:pt x="64171" y="306519"/>
                  </a:lnTo>
                  <a:lnTo>
                    <a:pt x="115251" y="260094"/>
                  </a:lnTo>
                  <a:cubicBezTo>
                    <a:pt x="312139" y="97608"/>
                    <a:pt x="564554" y="0"/>
                    <a:pt x="839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6" name="자유형 45"/>
            <p:cNvSpPr/>
            <p:nvPr/>
          </p:nvSpPr>
          <p:spPr>
            <a:xfrm>
              <a:off x="5825082" y="3499381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33608 w 585004"/>
                <a:gd name="connsiteY1" fmla="*/ 45227 h 1505514"/>
                <a:gd name="connsiteX2" fmla="*/ 363413 w 585004"/>
                <a:gd name="connsiteY2" fmla="*/ 72316 h 1505514"/>
                <a:gd name="connsiteX3" fmla="*/ 390479 w 585004"/>
                <a:gd name="connsiteY3" fmla="*/ 108511 h 1505514"/>
                <a:gd name="connsiteX4" fmla="*/ 585004 w 585004"/>
                <a:gd name="connsiteY4" fmla="*/ 745341 h 1505514"/>
                <a:gd name="connsiteX5" fmla="*/ 324910 w 585004"/>
                <a:gd name="connsiteY5" fmla="*/ 1469856 h 1505514"/>
                <a:gd name="connsiteX6" fmla="*/ 292502 w 585004"/>
                <a:gd name="connsiteY6" fmla="*/ 1505514 h 1505514"/>
                <a:gd name="connsiteX7" fmla="*/ 260094 w 585004"/>
                <a:gd name="connsiteY7" fmla="*/ 1469856 h 1505514"/>
                <a:gd name="connsiteX8" fmla="*/ 0 w 585004"/>
                <a:gd name="connsiteY8" fmla="*/ 745341 h 1505514"/>
                <a:gd name="connsiteX9" fmla="*/ 194525 w 585004"/>
                <a:gd name="connsiteY9" fmla="*/ 108511 h 1505514"/>
                <a:gd name="connsiteX10" fmla="*/ 221591 w 585004"/>
                <a:gd name="connsiteY10" fmla="*/ 72316 h 1505514"/>
                <a:gd name="connsiteX11" fmla="*/ 251396 w 585004"/>
                <a:gd name="connsiteY11" fmla="*/ 45227 h 1505514"/>
                <a:gd name="connsiteX12" fmla="*/ 292502 w 585004"/>
                <a:gd name="connsiteY12" fmla="*/ 0 h 150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33608" y="45227"/>
                  </a:lnTo>
                  <a:lnTo>
                    <a:pt x="363413" y="72316"/>
                  </a:lnTo>
                  <a:lnTo>
                    <a:pt x="390479" y="108511"/>
                  </a:lnTo>
                  <a:cubicBezTo>
                    <a:pt x="513292" y="290298"/>
                    <a:pt x="585004" y="509445"/>
                    <a:pt x="585004" y="745341"/>
                  </a:cubicBezTo>
                  <a:cubicBezTo>
                    <a:pt x="585004" y="1020554"/>
                    <a:pt x="487396" y="1272968"/>
                    <a:pt x="324910" y="1469856"/>
                  </a:cubicBezTo>
                  <a:lnTo>
                    <a:pt x="292502" y="1505514"/>
                  </a:lnTo>
                  <a:lnTo>
                    <a:pt x="260094" y="1469856"/>
                  </a:lnTo>
                  <a:cubicBezTo>
                    <a:pt x="97608" y="1272968"/>
                    <a:pt x="0" y="1020554"/>
                    <a:pt x="0" y="745341"/>
                  </a:cubicBezTo>
                  <a:cubicBezTo>
                    <a:pt x="0" y="509445"/>
                    <a:pt x="71712" y="290298"/>
                    <a:pt x="194525" y="108511"/>
                  </a:cubicBezTo>
                  <a:lnTo>
                    <a:pt x="221591" y="72316"/>
                  </a:lnTo>
                  <a:lnTo>
                    <a:pt x="251396" y="45227"/>
                  </a:ln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132070" y="1600201"/>
              <a:ext cx="1985514" cy="1891765"/>
            </a:xfrm>
            <a:custGeom>
              <a:avLst/>
              <a:gdLst>
                <a:gd name="connsiteX0" fmla="*/ 1139008 w 1985514"/>
                <a:gd name="connsiteY0" fmla="*/ 0 h 1891765"/>
                <a:gd name="connsiteX1" fmla="*/ 1944408 w 1985514"/>
                <a:gd name="connsiteY1" fmla="*/ 333608 h 1891765"/>
                <a:gd name="connsiteX2" fmla="*/ 1985514 w 1985514"/>
                <a:gd name="connsiteY2" fmla="*/ 378836 h 1891765"/>
                <a:gd name="connsiteX3" fmla="*/ 1953106 w 1985514"/>
                <a:gd name="connsiteY3" fmla="*/ 414493 h 1891765"/>
                <a:gd name="connsiteX4" fmla="*/ 1693012 w 1985514"/>
                <a:gd name="connsiteY4" fmla="*/ 1139008 h 1891765"/>
                <a:gd name="connsiteX5" fmla="*/ 1887537 w 1985514"/>
                <a:gd name="connsiteY5" fmla="*/ 1775838 h 1891765"/>
                <a:gd name="connsiteX6" fmla="*/ 1914603 w 1985514"/>
                <a:gd name="connsiteY6" fmla="*/ 1812033 h 1891765"/>
                <a:gd name="connsiteX7" fmla="*/ 1863523 w 1985514"/>
                <a:gd name="connsiteY7" fmla="*/ 1765608 h 1891765"/>
                <a:gd name="connsiteX8" fmla="*/ 1139008 w 1985514"/>
                <a:gd name="connsiteY8" fmla="*/ 1505514 h 1891765"/>
                <a:gd name="connsiteX9" fmla="*/ 333608 w 1985514"/>
                <a:gd name="connsiteY9" fmla="*/ 1839122 h 1891765"/>
                <a:gd name="connsiteX10" fmla="*/ 285763 w 1985514"/>
                <a:gd name="connsiteY10" fmla="*/ 1891765 h 1891765"/>
                <a:gd name="connsiteX11" fmla="*/ 260094 w 1985514"/>
                <a:gd name="connsiteY11" fmla="*/ 1863523 h 1891765"/>
                <a:gd name="connsiteX12" fmla="*/ 0 w 1985514"/>
                <a:gd name="connsiteY12" fmla="*/ 1139008 h 1891765"/>
                <a:gd name="connsiteX13" fmla="*/ 1139008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139008" y="0"/>
                  </a:moveTo>
                  <a:cubicBezTo>
                    <a:pt x="1453537" y="0"/>
                    <a:pt x="1738289" y="127488"/>
                    <a:pt x="1944408" y="333608"/>
                  </a:cubicBezTo>
                  <a:lnTo>
                    <a:pt x="1985514" y="378836"/>
                  </a:lnTo>
                  <a:lnTo>
                    <a:pt x="1953106" y="414493"/>
                  </a:lnTo>
                  <a:cubicBezTo>
                    <a:pt x="1790620" y="611381"/>
                    <a:pt x="1693012" y="863796"/>
                    <a:pt x="1693012" y="1139008"/>
                  </a:cubicBezTo>
                  <a:cubicBezTo>
                    <a:pt x="1693012" y="1374905"/>
                    <a:pt x="1764724" y="1594052"/>
                    <a:pt x="1887537" y="1775838"/>
                  </a:cubicBezTo>
                  <a:lnTo>
                    <a:pt x="1914603" y="1812033"/>
                  </a:lnTo>
                  <a:lnTo>
                    <a:pt x="1863523" y="1765608"/>
                  </a:lnTo>
                  <a:cubicBezTo>
                    <a:pt x="1666635" y="1603122"/>
                    <a:pt x="1414221" y="1505514"/>
                    <a:pt x="1139008" y="1505514"/>
                  </a:cubicBezTo>
                  <a:cubicBezTo>
                    <a:pt x="824480" y="1505514"/>
                    <a:pt x="539728" y="1633002"/>
                    <a:pt x="333608" y="1839122"/>
                  </a:cubicBezTo>
                  <a:lnTo>
                    <a:pt x="285763" y="1891765"/>
                  </a:lnTo>
                  <a:lnTo>
                    <a:pt x="260094" y="1863523"/>
                  </a:lnTo>
                  <a:cubicBezTo>
                    <a:pt x="97608" y="1666635"/>
                    <a:pt x="0" y="1414221"/>
                    <a:pt x="0" y="1139008"/>
                  </a:cubicBezTo>
                  <a:cubicBezTo>
                    <a:pt x="0" y="509951"/>
                    <a:pt x="509951" y="0"/>
                    <a:pt x="1139008" y="0"/>
                  </a:cubicBez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117584" y="1600201"/>
              <a:ext cx="1985514" cy="1891765"/>
            </a:xfrm>
            <a:custGeom>
              <a:avLst/>
              <a:gdLst>
                <a:gd name="connsiteX0" fmla="*/ 846506 w 1985514"/>
                <a:gd name="connsiteY0" fmla="*/ 0 h 1891765"/>
                <a:gd name="connsiteX1" fmla="*/ 1985514 w 1985514"/>
                <a:gd name="connsiteY1" fmla="*/ 1139008 h 1891765"/>
                <a:gd name="connsiteX2" fmla="*/ 1725420 w 1985514"/>
                <a:gd name="connsiteY2" fmla="*/ 1863523 h 1891765"/>
                <a:gd name="connsiteX3" fmla="*/ 1699752 w 1985514"/>
                <a:gd name="connsiteY3" fmla="*/ 1891765 h 1891765"/>
                <a:gd name="connsiteX4" fmla="*/ 1651906 w 1985514"/>
                <a:gd name="connsiteY4" fmla="*/ 1839122 h 1891765"/>
                <a:gd name="connsiteX5" fmla="*/ 846506 w 1985514"/>
                <a:gd name="connsiteY5" fmla="*/ 1505514 h 1891765"/>
                <a:gd name="connsiteX6" fmla="*/ 121991 w 1985514"/>
                <a:gd name="connsiteY6" fmla="*/ 1765608 h 1891765"/>
                <a:gd name="connsiteX7" fmla="*/ 70911 w 1985514"/>
                <a:gd name="connsiteY7" fmla="*/ 1812033 h 1891765"/>
                <a:gd name="connsiteX8" fmla="*/ 97977 w 1985514"/>
                <a:gd name="connsiteY8" fmla="*/ 1775838 h 1891765"/>
                <a:gd name="connsiteX9" fmla="*/ 292502 w 1985514"/>
                <a:gd name="connsiteY9" fmla="*/ 1139008 h 1891765"/>
                <a:gd name="connsiteX10" fmla="*/ 32408 w 1985514"/>
                <a:gd name="connsiteY10" fmla="*/ 414493 h 1891765"/>
                <a:gd name="connsiteX11" fmla="*/ 0 w 1985514"/>
                <a:gd name="connsiteY11" fmla="*/ 378836 h 1891765"/>
                <a:gd name="connsiteX12" fmla="*/ 41106 w 1985514"/>
                <a:gd name="connsiteY12" fmla="*/ 333608 h 1891765"/>
                <a:gd name="connsiteX13" fmla="*/ 846506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846506" y="0"/>
                  </a:moveTo>
                  <a:cubicBezTo>
                    <a:pt x="1475563" y="0"/>
                    <a:pt x="1985514" y="509951"/>
                    <a:pt x="1985514" y="1139008"/>
                  </a:cubicBezTo>
                  <a:cubicBezTo>
                    <a:pt x="1985514" y="1414221"/>
                    <a:pt x="1887906" y="1666635"/>
                    <a:pt x="1725420" y="1863523"/>
                  </a:cubicBezTo>
                  <a:lnTo>
                    <a:pt x="1699752" y="1891765"/>
                  </a:lnTo>
                  <a:lnTo>
                    <a:pt x="1651906" y="1839122"/>
                  </a:lnTo>
                  <a:cubicBezTo>
                    <a:pt x="1445787" y="1633002"/>
                    <a:pt x="1161035" y="1505514"/>
                    <a:pt x="846506" y="1505514"/>
                  </a:cubicBezTo>
                  <a:cubicBezTo>
                    <a:pt x="571294" y="1505514"/>
                    <a:pt x="318879" y="1603122"/>
                    <a:pt x="121991" y="1765608"/>
                  </a:cubicBezTo>
                  <a:lnTo>
                    <a:pt x="70911" y="1812033"/>
                  </a:lnTo>
                  <a:lnTo>
                    <a:pt x="97977" y="1775838"/>
                  </a:lnTo>
                  <a:cubicBezTo>
                    <a:pt x="220790" y="1594052"/>
                    <a:pt x="292502" y="1374905"/>
                    <a:pt x="292502" y="1139008"/>
                  </a:cubicBezTo>
                  <a:cubicBezTo>
                    <a:pt x="292502" y="863796"/>
                    <a:pt x="194894" y="611381"/>
                    <a:pt x="32408" y="414493"/>
                  </a:cubicBezTo>
                  <a:lnTo>
                    <a:pt x="0" y="378836"/>
                  </a:lnTo>
                  <a:lnTo>
                    <a:pt x="41106" y="333608"/>
                  </a:lnTo>
                  <a:cubicBezTo>
                    <a:pt x="247226" y="127488"/>
                    <a:pt x="531978" y="0"/>
                    <a:pt x="846506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132070" y="3491966"/>
              <a:ext cx="1985514" cy="1891765"/>
            </a:xfrm>
            <a:custGeom>
              <a:avLst/>
              <a:gdLst>
                <a:gd name="connsiteX0" fmla="*/ 285763 w 1985514"/>
                <a:gd name="connsiteY0" fmla="*/ 0 h 1891765"/>
                <a:gd name="connsiteX1" fmla="*/ 333608 w 1985514"/>
                <a:gd name="connsiteY1" fmla="*/ 52643 h 1891765"/>
                <a:gd name="connsiteX2" fmla="*/ 1139008 w 1985514"/>
                <a:gd name="connsiteY2" fmla="*/ 386251 h 1891765"/>
                <a:gd name="connsiteX3" fmla="*/ 1863523 w 1985514"/>
                <a:gd name="connsiteY3" fmla="*/ 126157 h 1891765"/>
                <a:gd name="connsiteX4" fmla="*/ 1914603 w 1985514"/>
                <a:gd name="connsiteY4" fmla="*/ 79732 h 1891765"/>
                <a:gd name="connsiteX5" fmla="*/ 1887537 w 1985514"/>
                <a:gd name="connsiteY5" fmla="*/ 115927 h 1891765"/>
                <a:gd name="connsiteX6" fmla="*/ 1693012 w 1985514"/>
                <a:gd name="connsiteY6" fmla="*/ 752757 h 1891765"/>
                <a:gd name="connsiteX7" fmla="*/ 1953106 w 1985514"/>
                <a:gd name="connsiteY7" fmla="*/ 1477272 h 1891765"/>
                <a:gd name="connsiteX8" fmla="*/ 1985514 w 1985514"/>
                <a:gd name="connsiteY8" fmla="*/ 1512930 h 1891765"/>
                <a:gd name="connsiteX9" fmla="*/ 1944408 w 1985514"/>
                <a:gd name="connsiteY9" fmla="*/ 1558157 h 1891765"/>
                <a:gd name="connsiteX10" fmla="*/ 1139008 w 1985514"/>
                <a:gd name="connsiteY10" fmla="*/ 1891765 h 1891765"/>
                <a:gd name="connsiteX11" fmla="*/ 0 w 1985514"/>
                <a:gd name="connsiteY11" fmla="*/ 752757 h 1891765"/>
                <a:gd name="connsiteX12" fmla="*/ 260094 w 1985514"/>
                <a:gd name="connsiteY12" fmla="*/ 28242 h 1891765"/>
                <a:gd name="connsiteX13" fmla="*/ 285763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285763" y="0"/>
                  </a:moveTo>
                  <a:lnTo>
                    <a:pt x="333608" y="52643"/>
                  </a:lnTo>
                  <a:cubicBezTo>
                    <a:pt x="539728" y="258763"/>
                    <a:pt x="824480" y="386251"/>
                    <a:pt x="1139008" y="386251"/>
                  </a:cubicBezTo>
                  <a:cubicBezTo>
                    <a:pt x="1414221" y="386251"/>
                    <a:pt x="1666635" y="288643"/>
                    <a:pt x="1863523" y="126157"/>
                  </a:cubicBezTo>
                  <a:lnTo>
                    <a:pt x="1914603" y="79732"/>
                  </a:lnTo>
                  <a:lnTo>
                    <a:pt x="1887537" y="115927"/>
                  </a:lnTo>
                  <a:cubicBezTo>
                    <a:pt x="1764724" y="297714"/>
                    <a:pt x="1693012" y="516861"/>
                    <a:pt x="1693012" y="752757"/>
                  </a:cubicBezTo>
                  <a:cubicBezTo>
                    <a:pt x="1693012" y="1027970"/>
                    <a:pt x="1790620" y="1280384"/>
                    <a:pt x="1953106" y="1477272"/>
                  </a:cubicBezTo>
                  <a:lnTo>
                    <a:pt x="1985514" y="1512930"/>
                  </a:lnTo>
                  <a:lnTo>
                    <a:pt x="1944408" y="1558157"/>
                  </a:lnTo>
                  <a:cubicBezTo>
                    <a:pt x="1738289" y="1764277"/>
                    <a:pt x="1453537" y="1891765"/>
                    <a:pt x="1139008" y="1891765"/>
                  </a:cubicBezTo>
                  <a:cubicBezTo>
                    <a:pt x="509951" y="1891765"/>
                    <a:pt x="0" y="1381814"/>
                    <a:pt x="0" y="752757"/>
                  </a:cubicBezTo>
                  <a:cubicBezTo>
                    <a:pt x="0" y="477545"/>
                    <a:pt x="97608" y="225130"/>
                    <a:pt x="260094" y="28242"/>
                  </a:cubicBezTo>
                  <a:lnTo>
                    <a:pt x="285763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17584" y="3491966"/>
              <a:ext cx="1985514" cy="1891765"/>
            </a:xfrm>
            <a:custGeom>
              <a:avLst/>
              <a:gdLst>
                <a:gd name="connsiteX0" fmla="*/ 1699752 w 1985514"/>
                <a:gd name="connsiteY0" fmla="*/ 0 h 1891765"/>
                <a:gd name="connsiteX1" fmla="*/ 1725420 w 1985514"/>
                <a:gd name="connsiteY1" fmla="*/ 28242 h 1891765"/>
                <a:gd name="connsiteX2" fmla="*/ 1985514 w 1985514"/>
                <a:gd name="connsiteY2" fmla="*/ 752757 h 1891765"/>
                <a:gd name="connsiteX3" fmla="*/ 846506 w 1985514"/>
                <a:gd name="connsiteY3" fmla="*/ 1891765 h 1891765"/>
                <a:gd name="connsiteX4" fmla="*/ 41106 w 1985514"/>
                <a:gd name="connsiteY4" fmla="*/ 1558157 h 1891765"/>
                <a:gd name="connsiteX5" fmla="*/ 0 w 1985514"/>
                <a:gd name="connsiteY5" fmla="*/ 1512930 h 1891765"/>
                <a:gd name="connsiteX6" fmla="*/ 32408 w 1985514"/>
                <a:gd name="connsiteY6" fmla="*/ 1477272 h 1891765"/>
                <a:gd name="connsiteX7" fmla="*/ 292502 w 1985514"/>
                <a:gd name="connsiteY7" fmla="*/ 752757 h 1891765"/>
                <a:gd name="connsiteX8" fmla="*/ 97977 w 1985514"/>
                <a:gd name="connsiteY8" fmla="*/ 115927 h 1891765"/>
                <a:gd name="connsiteX9" fmla="*/ 70911 w 1985514"/>
                <a:gd name="connsiteY9" fmla="*/ 79732 h 1891765"/>
                <a:gd name="connsiteX10" fmla="*/ 121991 w 1985514"/>
                <a:gd name="connsiteY10" fmla="*/ 126157 h 1891765"/>
                <a:gd name="connsiteX11" fmla="*/ 846506 w 1985514"/>
                <a:gd name="connsiteY11" fmla="*/ 386251 h 1891765"/>
                <a:gd name="connsiteX12" fmla="*/ 1651906 w 1985514"/>
                <a:gd name="connsiteY12" fmla="*/ 52643 h 1891765"/>
                <a:gd name="connsiteX13" fmla="*/ 1699752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699752" y="0"/>
                  </a:moveTo>
                  <a:lnTo>
                    <a:pt x="1725420" y="28242"/>
                  </a:lnTo>
                  <a:cubicBezTo>
                    <a:pt x="1887906" y="225130"/>
                    <a:pt x="1985514" y="477545"/>
                    <a:pt x="1985514" y="752757"/>
                  </a:cubicBezTo>
                  <a:cubicBezTo>
                    <a:pt x="1985514" y="1381814"/>
                    <a:pt x="1475563" y="1891765"/>
                    <a:pt x="846506" y="1891765"/>
                  </a:cubicBezTo>
                  <a:cubicBezTo>
                    <a:pt x="531978" y="1891765"/>
                    <a:pt x="247226" y="1764277"/>
                    <a:pt x="41106" y="1558157"/>
                  </a:cubicBezTo>
                  <a:lnTo>
                    <a:pt x="0" y="1512930"/>
                  </a:lnTo>
                  <a:lnTo>
                    <a:pt x="32408" y="1477272"/>
                  </a:lnTo>
                  <a:cubicBezTo>
                    <a:pt x="194894" y="1280384"/>
                    <a:pt x="292502" y="1027970"/>
                    <a:pt x="292502" y="752757"/>
                  </a:cubicBezTo>
                  <a:cubicBezTo>
                    <a:pt x="292502" y="516861"/>
                    <a:pt x="220790" y="297714"/>
                    <a:pt x="97977" y="115927"/>
                  </a:cubicBezTo>
                  <a:lnTo>
                    <a:pt x="70911" y="79732"/>
                  </a:lnTo>
                  <a:lnTo>
                    <a:pt x="121991" y="126157"/>
                  </a:lnTo>
                  <a:cubicBezTo>
                    <a:pt x="318879" y="288643"/>
                    <a:pt x="571294" y="386251"/>
                    <a:pt x="846506" y="386251"/>
                  </a:cubicBezTo>
                  <a:cubicBezTo>
                    <a:pt x="1161035" y="386251"/>
                    <a:pt x="1445787" y="258763"/>
                    <a:pt x="1651906" y="52643"/>
                  </a:cubicBezTo>
                  <a:lnTo>
                    <a:pt x="1699752" y="0"/>
                  </a:ln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grpSp>
          <p:nvGrpSpPr>
            <p:cNvPr id="63" name="Group 14"/>
            <p:cNvGrpSpPr>
              <a:grpSpLocks noChangeAspect="1"/>
            </p:cNvGrpSpPr>
            <p:nvPr/>
          </p:nvGrpSpPr>
          <p:grpSpPr bwMode="auto">
            <a:xfrm>
              <a:off x="7006396" y="4289538"/>
              <a:ext cx="377220" cy="319974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64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65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p:grpSp>
        <p:grpSp>
          <p:nvGrpSpPr>
            <p:cNvPr id="66" name="Group 28"/>
            <p:cNvGrpSpPr>
              <a:grpSpLocks noChangeAspect="1"/>
            </p:cNvGrpSpPr>
            <p:nvPr/>
          </p:nvGrpSpPr>
          <p:grpSpPr bwMode="auto">
            <a:xfrm>
              <a:off x="4861380" y="2342736"/>
              <a:ext cx="407823" cy="356925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67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68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4975066" y="4264468"/>
              <a:ext cx="400016" cy="443370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70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71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72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73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74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p:grpSp>
        <p:sp>
          <p:nvSpPr>
            <p:cNvPr id="75" name="Freeform 11"/>
            <p:cNvSpPr>
              <a:spLocks noEditPoints="1"/>
            </p:cNvSpPr>
            <p:nvPr/>
          </p:nvSpPr>
          <p:spPr bwMode="auto">
            <a:xfrm>
              <a:off x="6995005" y="2278840"/>
              <a:ext cx="327734" cy="402365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E5A8B-46B1-4D68-A745-9DAB9851303B}"/>
              </a:ext>
            </a:extLst>
          </p:cNvPr>
          <p:cNvSpPr/>
          <p:nvPr/>
        </p:nvSpPr>
        <p:spPr>
          <a:xfrm>
            <a:off x="717383" y="223686"/>
            <a:ext cx="537861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</a:rPr>
              <a:t>04 </a:t>
            </a:r>
            <a:r>
              <a:rPr lang="ko-KR" altLang="en-US" sz="2400" b="1" i="1" dirty="0" err="1">
                <a:solidFill>
                  <a:prstClr val="white"/>
                </a:solidFill>
              </a:rPr>
              <a:t>수행결과</a:t>
            </a:r>
            <a:r>
              <a:rPr lang="ko-KR" altLang="en-US" sz="2400" b="1" i="1" dirty="0">
                <a:solidFill>
                  <a:prstClr val="white"/>
                </a:solidFill>
              </a:rPr>
              <a:t> 및 시연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7292EE-9935-4DA8-84D1-ADB084D21B74}"/>
              </a:ext>
            </a:extLst>
          </p:cNvPr>
          <p:cNvSpPr/>
          <p:nvPr/>
        </p:nvSpPr>
        <p:spPr>
          <a:xfrm>
            <a:off x="858769" y="845754"/>
            <a:ext cx="2435125" cy="378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4-1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주요 서비스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9749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3394</TotalTime>
  <Words>921</Words>
  <Application>Microsoft Office PowerPoint</Application>
  <PresentationFormat>와이드스크린</PresentationFormat>
  <Paragraphs>212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08서울남산체 B</vt:lpstr>
      <vt:lpstr>08서울남산체 L</vt:lpstr>
      <vt:lpstr>08서울남산체 M</vt:lpstr>
      <vt:lpstr>맑은 고딕</vt:lpstr>
      <vt:lpstr>Arial</vt:lpstr>
      <vt:lpstr>1_Office 테마</vt:lpstr>
      <vt:lpstr>5_Office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송 혜인</cp:lastModifiedBy>
  <cp:revision>470</cp:revision>
  <dcterms:created xsi:type="dcterms:W3CDTF">2019-02-08T07:37:09Z</dcterms:created>
  <dcterms:modified xsi:type="dcterms:W3CDTF">2021-02-19T03:59:40Z</dcterms:modified>
</cp:coreProperties>
</file>